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21"/>
  </p:notesMasterIdLst>
  <p:sldIdLst>
    <p:sldId id="378" r:id="rId2"/>
    <p:sldId id="1128" r:id="rId3"/>
    <p:sldId id="314" r:id="rId4"/>
    <p:sldId id="1157" r:id="rId5"/>
    <p:sldId id="1220" r:id="rId6"/>
    <p:sldId id="1202" r:id="rId7"/>
    <p:sldId id="1221" r:id="rId8"/>
    <p:sldId id="1196" r:id="rId9"/>
    <p:sldId id="1203" r:id="rId10"/>
    <p:sldId id="1223" r:id="rId11"/>
    <p:sldId id="1224" r:id="rId12"/>
    <p:sldId id="1222" r:id="rId13"/>
    <p:sldId id="1225" r:id="rId14"/>
    <p:sldId id="1204" r:id="rId15"/>
    <p:sldId id="1219" r:id="rId16"/>
    <p:sldId id="1234" r:id="rId17"/>
    <p:sldId id="1235" r:id="rId18"/>
    <p:sldId id="1173" r:id="rId19"/>
    <p:sldId id="1180"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4028"/>
    <a:srgbClr val="203C29"/>
    <a:srgbClr val="23401C"/>
    <a:srgbClr val="18441F"/>
    <a:srgbClr val="094719"/>
    <a:srgbClr val="00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14" autoAdjust="0"/>
    <p:restoredTop sz="94648"/>
  </p:normalViewPr>
  <p:slideViewPr>
    <p:cSldViewPr snapToGrid="0">
      <p:cViewPr>
        <p:scale>
          <a:sx n="113" d="100"/>
          <a:sy n="113" d="100"/>
        </p:scale>
        <p:origin x="1400" y="216"/>
      </p:cViewPr>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FBDC111-BEE0-1745-8ADC-7B8AB1822443}" type="doc">
      <dgm:prSet loTypeId="urn:microsoft.com/office/officeart/2005/8/layout/venn3" loCatId="" qsTypeId="urn:microsoft.com/office/officeart/2005/8/quickstyle/simple1" qsCatId="simple" csTypeId="urn:microsoft.com/office/officeart/2005/8/colors/colorful1" csCatId="colorful" phldr="1"/>
      <dgm:spPr/>
      <dgm:t>
        <a:bodyPr/>
        <a:lstStyle/>
        <a:p>
          <a:endParaRPr lang="en-US"/>
        </a:p>
      </dgm:t>
    </dgm:pt>
    <dgm:pt modelId="{0F159168-B14A-354A-8EF3-D8A17A21D860}">
      <dgm:prSet phldrT="[Text]"/>
      <dgm:spPr/>
      <dgm:t>
        <a:bodyPr/>
        <a:lstStyle/>
        <a:p>
          <a:pPr>
            <a:buFont typeface="Arial" panose="020B0604020202020204" pitchFamily="34" charset="0"/>
            <a:buNone/>
          </a:pPr>
          <a:r>
            <a:rPr lang="en-US" b="1"/>
            <a:t>Funding</a:t>
          </a:r>
          <a:endParaRPr lang="en-US" dirty="0"/>
        </a:p>
      </dgm:t>
    </dgm:pt>
    <dgm:pt modelId="{6663FB61-BECA-344B-BED6-19498A185859}" type="parTrans" cxnId="{2D9B3634-BE42-D14B-8AA9-86169C50A06A}">
      <dgm:prSet/>
      <dgm:spPr/>
      <dgm:t>
        <a:bodyPr/>
        <a:lstStyle/>
        <a:p>
          <a:endParaRPr lang="en-US"/>
        </a:p>
      </dgm:t>
    </dgm:pt>
    <dgm:pt modelId="{A79493DE-8E4D-954A-8E36-2CE623072DE7}" type="sibTrans" cxnId="{2D9B3634-BE42-D14B-8AA9-86169C50A06A}">
      <dgm:prSet/>
      <dgm:spPr/>
      <dgm:t>
        <a:bodyPr/>
        <a:lstStyle/>
        <a:p>
          <a:endParaRPr lang="en-US"/>
        </a:p>
      </dgm:t>
    </dgm:pt>
    <dgm:pt modelId="{555B58A8-8583-C442-BD5D-0D09A9CFB032}">
      <dgm:prSet/>
      <dgm:spPr/>
      <dgm:t>
        <a:bodyPr/>
        <a:lstStyle/>
        <a:p>
          <a:r>
            <a:rPr lang="en-US" b="1"/>
            <a:t>Storytelling</a:t>
          </a:r>
          <a:endParaRPr lang="en-US" b="1" dirty="0"/>
        </a:p>
      </dgm:t>
    </dgm:pt>
    <dgm:pt modelId="{7D47F08C-BC71-EF4F-A677-9A52110CA6AA}" type="parTrans" cxnId="{496F5B8E-549D-9549-B44F-35325AFBC4B7}">
      <dgm:prSet/>
      <dgm:spPr/>
      <dgm:t>
        <a:bodyPr/>
        <a:lstStyle/>
        <a:p>
          <a:endParaRPr lang="en-US"/>
        </a:p>
      </dgm:t>
    </dgm:pt>
    <dgm:pt modelId="{8379BA41-3848-1048-8F5E-A2F9437AD792}" type="sibTrans" cxnId="{496F5B8E-549D-9549-B44F-35325AFBC4B7}">
      <dgm:prSet/>
      <dgm:spPr/>
      <dgm:t>
        <a:bodyPr/>
        <a:lstStyle/>
        <a:p>
          <a:endParaRPr lang="en-US"/>
        </a:p>
      </dgm:t>
    </dgm:pt>
    <dgm:pt modelId="{414E9999-E265-8C40-9142-976681B7838C}">
      <dgm:prSet/>
      <dgm:spPr/>
      <dgm:t>
        <a:bodyPr/>
        <a:lstStyle/>
        <a:p>
          <a:r>
            <a:rPr lang="en-US" b="1"/>
            <a:t>Leg Support</a:t>
          </a:r>
          <a:endParaRPr lang="en-US" b="1" dirty="0"/>
        </a:p>
      </dgm:t>
    </dgm:pt>
    <dgm:pt modelId="{73ED33B3-8A9D-0648-A90B-A6DEF19366F5}" type="parTrans" cxnId="{585A2E20-ECD2-5540-95E7-64C62CE3450D}">
      <dgm:prSet/>
      <dgm:spPr/>
      <dgm:t>
        <a:bodyPr/>
        <a:lstStyle/>
        <a:p>
          <a:endParaRPr lang="en-US"/>
        </a:p>
      </dgm:t>
    </dgm:pt>
    <dgm:pt modelId="{AD68FC28-42AF-FF45-9DC7-B069BC84F067}" type="sibTrans" cxnId="{585A2E20-ECD2-5540-95E7-64C62CE3450D}">
      <dgm:prSet/>
      <dgm:spPr/>
      <dgm:t>
        <a:bodyPr/>
        <a:lstStyle/>
        <a:p>
          <a:endParaRPr lang="en-US"/>
        </a:p>
      </dgm:t>
    </dgm:pt>
    <dgm:pt modelId="{8530EA35-F385-6240-A563-F684166243A9}">
      <dgm:prSet/>
      <dgm:spPr/>
      <dgm:t>
        <a:bodyPr/>
        <a:lstStyle/>
        <a:p>
          <a:r>
            <a:rPr lang="en-US" b="1"/>
            <a:t>Public Perception</a:t>
          </a:r>
          <a:endParaRPr lang="en-US" b="1" dirty="0"/>
        </a:p>
      </dgm:t>
    </dgm:pt>
    <dgm:pt modelId="{2EE06ECE-92C2-4642-84B2-24F97252CDC3}" type="parTrans" cxnId="{0B8E6730-5529-4A44-AB06-35BFB22C44E2}">
      <dgm:prSet/>
      <dgm:spPr/>
      <dgm:t>
        <a:bodyPr/>
        <a:lstStyle/>
        <a:p>
          <a:endParaRPr lang="en-US"/>
        </a:p>
      </dgm:t>
    </dgm:pt>
    <dgm:pt modelId="{74AB26A4-14D5-B94E-BF68-C1839310780A}" type="sibTrans" cxnId="{0B8E6730-5529-4A44-AB06-35BFB22C44E2}">
      <dgm:prSet/>
      <dgm:spPr/>
      <dgm:t>
        <a:bodyPr/>
        <a:lstStyle/>
        <a:p>
          <a:endParaRPr lang="en-US"/>
        </a:p>
      </dgm:t>
    </dgm:pt>
    <dgm:pt modelId="{27E12DC1-E48B-E048-914C-44257240C1D0}">
      <dgm:prSet/>
      <dgm:spPr/>
      <dgm:t>
        <a:bodyPr/>
        <a:lstStyle/>
        <a:p>
          <a:r>
            <a:rPr lang="en-US" b="1" dirty="0"/>
            <a:t>Focus 4 Investment</a:t>
          </a:r>
        </a:p>
      </dgm:t>
    </dgm:pt>
    <dgm:pt modelId="{4CFE7E86-94D2-1F48-97EA-68566C71250E}" type="parTrans" cxnId="{BBD5233E-E4CC-234E-8C00-5032C8144F70}">
      <dgm:prSet/>
      <dgm:spPr/>
      <dgm:t>
        <a:bodyPr/>
        <a:lstStyle/>
        <a:p>
          <a:endParaRPr lang="en-US"/>
        </a:p>
      </dgm:t>
    </dgm:pt>
    <dgm:pt modelId="{A5AEBED2-0AC7-CE42-AB26-0E64A85C5402}" type="sibTrans" cxnId="{BBD5233E-E4CC-234E-8C00-5032C8144F70}">
      <dgm:prSet/>
      <dgm:spPr/>
      <dgm:t>
        <a:bodyPr/>
        <a:lstStyle/>
        <a:p>
          <a:endParaRPr lang="en-US"/>
        </a:p>
      </dgm:t>
    </dgm:pt>
    <dgm:pt modelId="{2DEB1C21-D0E4-7946-A2FA-72B9F96BFF73}">
      <dgm:prSet/>
      <dgm:spPr/>
      <dgm:t>
        <a:bodyPr/>
        <a:lstStyle/>
        <a:p>
          <a:r>
            <a:rPr lang="en-US" b="1" dirty="0"/>
            <a:t>Application Process/ Logistics</a:t>
          </a:r>
        </a:p>
      </dgm:t>
    </dgm:pt>
    <dgm:pt modelId="{38B63366-0A79-0642-B5E2-CE424152176C}" type="parTrans" cxnId="{7DF7BF30-C9B5-1F43-A8B8-C30EADA4A1ED}">
      <dgm:prSet/>
      <dgm:spPr/>
      <dgm:t>
        <a:bodyPr/>
        <a:lstStyle/>
        <a:p>
          <a:endParaRPr lang="en-US"/>
        </a:p>
      </dgm:t>
    </dgm:pt>
    <dgm:pt modelId="{B7CF2822-DA5D-8C41-8BA4-6A679D13893C}" type="sibTrans" cxnId="{7DF7BF30-C9B5-1F43-A8B8-C30EADA4A1ED}">
      <dgm:prSet/>
      <dgm:spPr/>
      <dgm:t>
        <a:bodyPr/>
        <a:lstStyle/>
        <a:p>
          <a:endParaRPr lang="en-US"/>
        </a:p>
      </dgm:t>
    </dgm:pt>
    <dgm:pt modelId="{09DCDB21-29D3-504A-9A13-EB9E931C95D7}">
      <dgm:prSet/>
      <dgm:spPr/>
      <dgm:t>
        <a:bodyPr/>
        <a:lstStyle/>
        <a:p>
          <a:r>
            <a:rPr lang="en-US" b="1" dirty="0"/>
            <a:t>Resources</a:t>
          </a:r>
        </a:p>
      </dgm:t>
    </dgm:pt>
    <dgm:pt modelId="{BDE7E810-8777-094F-AA36-D21B2BBAB08E}" type="parTrans" cxnId="{6DAC1F29-AF1B-F242-B916-251C634E14A7}">
      <dgm:prSet/>
      <dgm:spPr/>
      <dgm:t>
        <a:bodyPr/>
        <a:lstStyle/>
        <a:p>
          <a:endParaRPr lang="en-US"/>
        </a:p>
      </dgm:t>
    </dgm:pt>
    <dgm:pt modelId="{FB1B4A1E-7EFF-9E4A-A348-8139A181FCDB}" type="sibTrans" cxnId="{6DAC1F29-AF1B-F242-B916-251C634E14A7}">
      <dgm:prSet/>
      <dgm:spPr/>
      <dgm:t>
        <a:bodyPr/>
        <a:lstStyle/>
        <a:p>
          <a:endParaRPr lang="en-US"/>
        </a:p>
      </dgm:t>
    </dgm:pt>
    <dgm:pt modelId="{68CF5EE7-ADD0-F745-A126-47B8862EBAB6}">
      <dgm:prSet/>
      <dgm:spPr/>
      <dgm:t>
        <a:bodyPr/>
        <a:lstStyle/>
        <a:p>
          <a:r>
            <a:rPr lang="en-US" b="1" dirty="0"/>
            <a:t>Partnerships</a:t>
          </a:r>
        </a:p>
      </dgm:t>
    </dgm:pt>
    <dgm:pt modelId="{D63A5A46-3ED3-2648-9551-1555CC77F9E5}" type="parTrans" cxnId="{F3ADD397-DAA6-5B44-8322-F6ECF79C2D5C}">
      <dgm:prSet/>
      <dgm:spPr/>
      <dgm:t>
        <a:bodyPr/>
        <a:lstStyle/>
        <a:p>
          <a:endParaRPr lang="en-US"/>
        </a:p>
      </dgm:t>
    </dgm:pt>
    <dgm:pt modelId="{C984B45D-5A9C-4B43-BEBA-EF6C4B67ECF5}" type="sibTrans" cxnId="{F3ADD397-DAA6-5B44-8322-F6ECF79C2D5C}">
      <dgm:prSet/>
      <dgm:spPr/>
      <dgm:t>
        <a:bodyPr/>
        <a:lstStyle/>
        <a:p>
          <a:endParaRPr lang="en-US"/>
        </a:p>
      </dgm:t>
    </dgm:pt>
    <dgm:pt modelId="{4490BF83-6D65-5D4E-95B9-7E10C6F14D91}" type="pres">
      <dgm:prSet presAssocID="{9FBDC111-BEE0-1745-8ADC-7B8AB1822443}" presName="Name0" presStyleCnt="0">
        <dgm:presLayoutVars>
          <dgm:dir/>
          <dgm:resizeHandles val="exact"/>
        </dgm:presLayoutVars>
      </dgm:prSet>
      <dgm:spPr/>
    </dgm:pt>
    <dgm:pt modelId="{ED2FC486-1073-FB40-B3AC-B516376D0879}" type="pres">
      <dgm:prSet presAssocID="{0F159168-B14A-354A-8EF3-D8A17A21D860}" presName="Name5" presStyleLbl="vennNode1" presStyleIdx="0" presStyleCnt="8">
        <dgm:presLayoutVars>
          <dgm:bulletEnabled val="1"/>
        </dgm:presLayoutVars>
      </dgm:prSet>
      <dgm:spPr/>
    </dgm:pt>
    <dgm:pt modelId="{C0022282-D1D0-A149-B209-0B86289AE40A}" type="pres">
      <dgm:prSet presAssocID="{A79493DE-8E4D-954A-8E36-2CE623072DE7}" presName="space" presStyleCnt="0"/>
      <dgm:spPr/>
    </dgm:pt>
    <dgm:pt modelId="{AA706DDB-8BCF-9048-91A2-A60555C04096}" type="pres">
      <dgm:prSet presAssocID="{555B58A8-8583-C442-BD5D-0D09A9CFB032}" presName="Name5" presStyleLbl="vennNode1" presStyleIdx="1" presStyleCnt="8">
        <dgm:presLayoutVars>
          <dgm:bulletEnabled val="1"/>
        </dgm:presLayoutVars>
      </dgm:prSet>
      <dgm:spPr/>
    </dgm:pt>
    <dgm:pt modelId="{91E68118-C7CF-9148-84E5-C3B9D39D931D}" type="pres">
      <dgm:prSet presAssocID="{8379BA41-3848-1048-8F5E-A2F9437AD792}" presName="space" presStyleCnt="0"/>
      <dgm:spPr/>
    </dgm:pt>
    <dgm:pt modelId="{B62095C0-4378-734F-BC58-E25DF024D0B3}" type="pres">
      <dgm:prSet presAssocID="{414E9999-E265-8C40-9142-976681B7838C}" presName="Name5" presStyleLbl="vennNode1" presStyleIdx="2" presStyleCnt="8">
        <dgm:presLayoutVars>
          <dgm:bulletEnabled val="1"/>
        </dgm:presLayoutVars>
      </dgm:prSet>
      <dgm:spPr/>
    </dgm:pt>
    <dgm:pt modelId="{50B5C63F-204C-244F-8980-991E12D30ECA}" type="pres">
      <dgm:prSet presAssocID="{AD68FC28-42AF-FF45-9DC7-B069BC84F067}" presName="space" presStyleCnt="0"/>
      <dgm:spPr/>
    </dgm:pt>
    <dgm:pt modelId="{ECE99A3F-AEFE-8447-BEDE-38F6F0E87C29}" type="pres">
      <dgm:prSet presAssocID="{8530EA35-F385-6240-A563-F684166243A9}" presName="Name5" presStyleLbl="vennNode1" presStyleIdx="3" presStyleCnt="8">
        <dgm:presLayoutVars>
          <dgm:bulletEnabled val="1"/>
        </dgm:presLayoutVars>
      </dgm:prSet>
      <dgm:spPr/>
    </dgm:pt>
    <dgm:pt modelId="{43EFA5BF-A4CC-1245-B7E7-6F0B715DD8AF}" type="pres">
      <dgm:prSet presAssocID="{74AB26A4-14D5-B94E-BF68-C1839310780A}" presName="space" presStyleCnt="0"/>
      <dgm:spPr/>
    </dgm:pt>
    <dgm:pt modelId="{8114D22D-C960-7A40-9CF1-B4AFE302E175}" type="pres">
      <dgm:prSet presAssocID="{27E12DC1-E48B-E048-914C-44257240C1D0}" presName="Name5" presStyleLbl="vennNode1" presStyleIdx="4" presStyleCnt="8">
        <dgm:presLayoutVars>
          <dgm:bulletEnabled val="1"/>
        </dgm:presLayoutVars>
      </dgm:prSet>
      <dgm:spPr/>
    </dgm:pt>
    <dgm:pt modelId="{2E3F2E85-303B-024D-B83C-2AE3538D4F6D}" type="pres">
      <dgm:prSet presAssocID="{A5AEBED2-0AC7-CE42-AB26-0E64A85C5402}" presName="space" presStyleCnt="0"/>
      <dgm:spPr/>
    </dgm:pt>
    <dgm:pt modelId="{55D83048-2019-144C-BB41-23CDE73AFB7D}" type="pres">
      <dgm:prSet presAssocID="{2DEB1C21-D0E4-7946-A2FA-72B9F96BFF73}" presName="Name5" presStyleLbl="vennNode1" presStyleIdx="5" presStyleCnt="8">
        <dgm:presLayoutVars>
          <dgm:bulletEnabled val="1"/>
        </dgm:presLayoutVars>
      </dgm:prSet>
      <dgm:spPr/>
    </dgm:pt>
    <dgm:pt modelId="{418FDE13-2B8B-E34C-8553-9F7C08608677}" type="pres">
      <dgm:prSet presAssocID="{B7CF2822-DA5D-8C41-8BA4-6A679D13893C}" presName="space" presStyleCnt="0"/>
      <dgm:spPr/>
    </dgm:pt>
    <dgm:pt modelId="{185733BD-F24A-8742-9A96-81DDF8749CC0}" type="pres">
      <dgm:prSet presAssocID="{09DCDB21-29D3-504A-9A13-EB9E931C95D7}" presName="Name5" presStyleLbl="vennNode1" presStyleIdx="6" presStyleCnt="8">
        <dgm:presLayoutVars>
          <dgm:bulletEnabled val="1"/>
        </dgm:presLayoutVars>
      </dgm:prSet>
      <dgm:spPr/>
    </dgm:pt>
    <dgm:pt modelId="{4B52D9E4-3061-E642-BDB7-435125D8567B}" type="pres">
      <dgm:prSet presAssocID="{FB1B4A1E-7EFF-9E4A-A348-8139A181FCDB}" presName="space" presStyleCnt="0"/>
      <dgm:spPr/>
    </dgm:pt>
    <dgm:pt modelId="{36BC39A7-3E84-554F-B6EA-125CDCEED686}" type="pres">
      <dgm:prSet presAssocID="{68CF5EE7-ADD0-F745-A126-47B8862EBAB6}" presName="Name5" presStyleLbl="vennNode1" presStyleIdx="7" presStyleCnt="8">
        <dgm:presLayoutVars>
          <dgm:bulletEnabled val="1"/>
        </dgm:presLayoutVars>
      </dgm:prSet>
      <dgm:spPr/>
    </dgm:pt>
  </dgm:ptLst>
  <dgm:cxnLst>
    <dgm:cxn modelId="{57CC5C06-E107-3B47-9FED-13CF7F0486F3}" type="presOf" srcId="{555B58A8-8583-C442-BD5D-0D09A9CFB032}" destId="{AA706DDB-8BCF-9048-91A2-A60555C04096}" srcOrd="0" destOrd="0" presId="urn:microsoft.com/office/officeart/2005/8/layout/venn3"/>
    <dgm:cxn modelId="{554CF815-66D8-FE4E-ADCD-87847F357DCD}" type="presOf" srcId="{09DCDB21-29D3-504A-9A13-EB9E931C95D7}" destId="{185733BD-F24A-8742-9A96-81DDF8749CC0}" srcOrd="0" destOrd="0" presId="urn:microsoft.com/office/officeart/2005/8/layout/venn3"/>
    <dgm:cxn modelId="{585A2E20-ECD2-5540-95E7-64C62CE3450D}" srcId="{9FBDC111-BEE0-1745-8ADC-7B8AB1822443}" destId="{414E9999-E265-8C40-9142-976681B7838C}" srcOrd="2" destOrd="0" parTransId="{73ED33B3-8A9D-0648-A90B-A6DEF19366F5}" sibTransId="{AD68FC28-42AF-FF45-9DC7-B069BC84F067}"/>
    <dgm:cxn modelId="{6DAC1F29-AF1B-F242-B916-251C634E14A7}" srcId="{9FBDC111-BEE0-1745-8ADC-7B8AB1822443}" destId="{09DCDB21-29D3-504A-9A13-EB9E931C95D7}" srcOrd="6" destOrd="0" parTransId="{BDE7E810-8777-094F-AA36-D21B2BBAB08E}" sibTransId="{FB1B4A1E-7EFF-9E4A-A348-8139A181FCDB}"/>
    <dgm:cxn modelId="{0B8E6730-5529-4A44-AB06-35BFB22C44E2}" srcId="{9FBDC111-BEE0-1745-8ADC-7B8AB1822443}" destId="{8530EA35-F385-6240-A563-F684166243A9}" srcOrd="3" destOrd="0" parTransId="{2EE06ECE-92C2-4642-84B2-24F97252CDC3}" sibTransId="{74AB26A4-14D5-B94E-BF68-C1839310780A}"/>
    <dgm:cxn modelId="{7DF7BF30-C9B5-1F43-A8B8-C30EADA4A1ED}" srcId="{9FBDC111-BEE0-1745-8ADC-7B8AB1822443}" destId="{2DEB1C21-D0E4-7946-A2FA-72B9F96BFF73}" srcOrd="5" destOrd="0" parTransId="{38B63366-0A79-0642-B5E2-CE424152176C}" sibTransId="{B7CF2822-DA5D-8C41-8BA4-6A679D13893C}"/>
    <dgm:cxn modelId="{2D9B3634-BE42-D14B-8AA9-86169C50A06A}" srcId="{9FBDC111-BEE0-1745-8ADC-7B8AB1822443}" destId="{0F159168-B14A-354A-8EF3-D8A17A21D860}" srcOrd="0" destOrd="0" parTransId="{6663FB61-BECA-344B-BED6-19498A185859}" sibTransId="{A79493DE-8E4D-954A-8E36-2CE623072DE7}"/>
    <dgm:cxn modelId="{BBD5233E-E4CC-234E-8C00-5032C8144F70}" srcId="{9FBDC111-BEE0-1745-8ADC-7B8AB1822443}" destId="{27E12DC1-E48B-E048-914C-44257240C1D0}" srcOrd="4" destOrd="0" parTransId="{4CFE7E86-94D2-1F48-97EA-68566C71250E}" sibTransId="{A5AEBED2-0AC7-CE42-AB26-0E64A85C5402}"/>
    <dgm:cxn modelId="{BB8AB261-2706-914C-88AF-B67AE3B83570}" type="presOf" srcId="{27E12DC1-E48B-E048-914C-44257240C1D0}" destId="{8114D22D-C960-7A40-9CF1-B4AFE302E175}" srcOrd="0" destOrd="0" presId="urn:microsoft.com/office/officeart/2005/8/layout/venn3"/>
    <dgm:cxn modelId="{54374180-1941-A046-A1D9-3D14B2633581}" type="presOf" srcId="{2DEB1C21-D0E4-7946-A2FA-72B9F96BFF73}" destId="{55D83048-2019-144C-BB41-23CDE73AFB7D}" srcOrd="0" destOrd="0" presId="urn:microsoft.com/office/officeart/2005/8/layout/venn3"/>
    <dgm:cxn modelId="{9039A583-FD1C-0544-914B-59F4CC87A48A}" type="presOf" srcId="{68CF5EE7-ADD0-F745-A126-47B8862EBAB6}" destId="{36BC39A7-3E84-554F-B6EA-125CDCEED686}" srcOrd="0" destOrd="0" presId="urn:microsoft.com/office/officeart/2005/8/layout/venn3"/>
    <dgm:cxn modelId="{04EAEB87-3342-8748-AEE8-D7F3025BB327}" type="presOf" srcId="{0F159168-B14A-354A-8EF3-D8A17A21D860}" destId="{ED2FC486-1073-FB40-B3AC-B516376D0879}" srcOrd="0" destOrd="0" presId="urn:microsoft.com/office/officeart/2005/8/layout/venn3"/>
    <dgm:cxn modelId="{496F5B8E-549D-9549-B44F-35325AFBC4B7}" srcId="{9FBDC111-BEE0-1745-8ADC-7B8AB1822443}" destId="{555B58A8-8583-C442-BD5D-0D09A9CFB032}" srcOrd="1" destOrd="0" parTransId="{7D47F08C-BC71-EF4F-A677-9A52110CA6AA}" sibTransId="{8379BA41-3848-1048-8F5E-A2F9437AD792}"/>
    <dgm:cxn modelId="{F3ADD397-DAA6-5B44-8322-F6ECF79C2D5C}" srcId="{9FBDC111-BEE0-1745-8ADC-7B8AB1822443}" destId="{68CF5EE7-ADD0-F745-A126-47B8862EBAB6}" srcOrd="7" destOrd="0" parTransId="{D63A5A46-3ED3-2648-9551-1555CC77F9E5}" sibTransId="{C984B45D-5A9C-4B43-BEBA-EF6C4B67ECF5}"/>
    <dgm:cxn modelId="{B548B6A5-1FD1-4B43-9184-2CCF19EE639D}" type="presOf" srcId="{414E9999-E265-8C40-9142-976681B7838C}" destId="{B62095C0-4378-734F-BC58-E25DF024D0B3}" srcOrd="0" destOrd="0" presId="urn:microsoft.com/office/officeart/2005/8/layout/venn3"/>
    <dgm:cxn modelId="{0A93D4B5-7109-4444-9444-68C5D59F5185}" type="presOf" srcId="{8530EA35-F385-6240-A563-F684166243A9}" destId="{ECE99A3F-AEFE-8447-BEDE-38F6F0E87C29}" srcOrd="0" destOrd="0" presId="urn:microsoft.com/office/officeart/2005/8/layout/venn3"/>
    <dgm:cxn modelId="{82B6A7F8-597D-F041-82CB-368C17AEF42E}" type="presOf" srcId="{9FBDC111-BEE0-1745-8ADC-7B8AB1822443}" destId="{4490BF83-6D65-5D4E-95B9-7E10C6F14D91}" srcOrd="0" destOrd="0" presId="urn:microsoft.com/office/officeart/2005/8/layout/venn3"/>
    <dgm:cxn modelId="{B43AF430-CD0F-9F46-A0D0-32CB7A3E6803}" type="presParOf" srcId="{4490BF83-6D65-5D4E-95B9-7E10C6F14D91}" destId="{ED2FC486-1073-FB40-B3AC-B516376D0879}" srcOrd="0" destOrd="0" presId="urn:microsoft.com/office/officeart/2005/8/layout/venn3"/>
    <dgm:cxn modelId="{A20FA496-2F63-5249-9629-BE3BB0601AEE}" type="presParOf" srcId="{4490BF83-6D65-5D4E-95B9-7E10C6F14D91}" destId="{C0022282-D1D0-A149-B209-0B86289AE40A}" srcOrd="1" destOrd="0" presId="urn:microsoft.com/office/officeart/2005/8/layout/venn3"/>
    <dgm:cxn modelId="{C364AB15-06D4-C24B-A251-B17D733180CF}" type="presParOf" srcId="{4490BF83-6D65-5D4E-95B9-7E10C6F14D91}" destId="{AA706DDB-8BCF-9048-91A2-A60555C04096}" srcOrd="2" destOrd="0" presId="urn:microsoft.com/office/officeart/2005/8/layout/venn3"/>
    <dgm:cxn modelId="{E05CC8B1-04A7-004C-8FD2-4DBAA9B20344}" type="presParOf" srcId="{4490BF83-6D65-5D4E-95B9-7E10C6F14D91}" destId="{91E68118-C7CF-9148-84E5-C3B9D39D931D}" srcOrd="3" destOrd="0" presId="urn:microsoft.com/office/officeart/2005/8/layout/venn3"/>
    <dgm:cxn modelId="{2E5F4658-520C-3E46-8A85-371D7CE1AD49}" type="presParOf" srcId="{4490BF83-6D65-5D4E-95B9-7E10C6F14D91}" destId="{B62095C0-4378-734F-BC58-E25DF024D0B3}" srcOrd="4" destOrd="0" presId="urn:microsoft.com/office/officeart/2005/8/layout/venn3"/>
    <dgm:cxn modelId="{B3DED592-EC71-F54E-866D-482BE63C10E3}" type="presParOf" srcId="{4490BF83-6D65-5D4E-95B9-7E10C6F14D91}" destId="{50B5C63F-204C-244F-8980-991E12D30ECA}" srcOrd="5" destOrd="0" presId="urn:microsoft.com/office/officeart/2005/8/layout/venn3"/>
    <dgm:cxn modelId="{9FF5A623-4055-8045-BA4E-6DB77CFE11A0}" type="presParOf" srcId="{4490BF83-6D65-5D4E-95B9-7E10C6F14D91}" destId="{ECE99A3F-AEFE-8447-BEDE-38F6F0E87C29}" srcOrd="6" destOrd="0" presId="urn:microsoft.com/office/officeart/2005/8/layout/venn3"/>
    <dgm:cxn modelId="{3A71F6CA-FB7C-FC46-AC55-B1325072B282}" type="presParOf" srcId="{4490BF83-6D65-5D4E-95B9-7E10C6F14D91}" destId="{43EFA5BF-A4CC-1245-B7E7-6F0B715DD8AF}" srcOrd="7" destOrd="0" presId="urn:microsoft.com/office/officeart/2005/8/layout/venn3"/>
    <dgm:cxn modelId="{6980E5F1-EA3C-6342-9A46-0B42897C22FC}" type="presParOf" srcId="{4490BF83-6D65-5D4E-95B9-7E10C6F14D91}" destId="{8114D22D-C960-7A40-9CF1-B4AFE302E175}" srcOrd="8" destOrd="0" presId="urn:microsoft.com/office/officeart/2005/8/layout/venn3"/>
    <dgm:cxn modelId="{49463430-4DDD-954E-BCDC-796453843A66}" type="presParOf" srcId="{4490BF83-6D65-5D4E-95B9-7E10C6F14D91}" destId="{2E3F2E85-303B-024D-B83C-2AE3538D4F6D}" srcOrd="9" destOrd="0" presId="urn:microsoft.com/office/officeart/2005/8/layout/venn3"/>
    <dgm:cxn modelId="{5BB64DAA-9131-C741-82CF-8FE73CA0805C}" type="presParOf" srcId="{4490BF83-6D65-5D4E-95B9-7E10C6F14D91}" destId="{55D83048-2019-144C-BB41-23CDE73AFB7D}" srcOrd="10" destOrd="0" presId="urn:microsoft.com/office/officeart/2005/8/layout/venn3"/>
    <dgm:cxn modelId="{66066617-F247-C842-928A-90551B9AE458}" type="presParOf" srcId="{4490BF83-6D65-5D4E-95B9-7E10C6F14D91}" destId="{418FDE13-2B8B-E34C-8553-9F7C08608677}" srcOrd="11" destOrd="0" presId="urn:microsoft.com/office/officeart/2005/8/layout/venn3"/>
    <dgm:cxn modelId="{3C1DCE0E-D2BE-A045-890B-A7CE82F9C819}" type="presParOf" srcId="{4490BF83-6D65-5D4E-95B9-7E10C6F14D91}" destId="{185733BD-F24A-8742-9A96-81DDF8749CC0}" srcOrd="12" destOrd="0" presId="urn:microsoft.com/office/officeart/2005/8/layout/venn3"/>
    <dgm:cxn modelId="{A6524DE6-8BE8-604E-9044-18EF0AC895F6}" type="presParOf" srcId="{4490BF83-6D65-5D4E-95B9-7E10C6F14D91}" destId="{4B52D9E4-3061-E642-BDB7-435125D8567B}" srcOrd="13" destOrd="0" presId="urn:microsoft.com/office/officeart/2005/8/layout/venn3"/>
    <dgm:cxn modelId="{C9F2D0C1-EAE3-8945-8EAF-506549C1BD42}" type="presParOf" srcId="{4490BF83-6D65-5D4E-95B9-7E10C6F14D91}" destId="{36BC39A7-3E84-554F-B6EA-125CDCEED686}" srcOrd="14"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2FC486-1073-FB40-B3AC-B516376D0879}">
      <dsp:nvSpPr>
        <dsp:cNvPr id="0" name=""/>
        <dsp:cNvSpPr/>
      </dsp:nvSpPr>
      <dsp:spPr>
        <a:xfrm>
          <a:off x="4130" y="1612054"/>
          <a:ext cx="1280582" cy="1280582"/>
        </a:xfrm>
        <a:prstGeom prst="ellipse">
          <a:avLst/>
        </a:prstGeom>
        <a:solidFill>
          <a:schemeClr val="accent2">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0475" tIns="13970" rIns="70475" bIns="13970" numCol="1" spcCol="1270" anchor="ctr" anchorCtr="0">
          <a:noAutofit/>
        </a:bodyPr>
        <a:lstStyle/>
        <a:p>
          <a:pPr marL="0" lvl="0" indent="0" algn="ctr" defTabSz="488950">
            <a:lnSpc>
              <a:spcPct val="90000"/>
            </a:lnSpc>
            <a:spcBef>
              <a:spcPct val="0"/>
            </a:spcBef>
            <a:spcAft>
              <a:spcPct val="35000"/>
            </a:spcAft>
            <a:buFont typeface="Arial" panose="020B0604020202020204" pitchFamily="34" charset="0"/>
            <a:buNone/>
          </a:pPr>
          <a:r>
            <a:rPr lang="en-US" sz="1100" b="1" kern="1200"/>
            <a:t>Funding</a:t>
          </a:r>
          <a:endParaRPr lang="en-US" sz="1100" kern="1200" dirty="0"/>
        </a:p>
      </dsp:txBody>
      <dsp:txXfrm>
        <a:off x="191667" y="1799591"/>
        <a:ext cx="905508" cy="905508"/>
      </dsp:txXfrm>
    </dsp:sp>
    <dsp:sp modelId="{AA706DDB-8BCF-9048-91A2-A60555C04096}">
      <dsp:nvSpPr>
        <dsp:cNvPr id="0" name=""/>
        <dsp:cNvSpPr/>
      </dsp:nvSpPr>
      <dsp:spPr>
        <a:xfrm>
          <a:off x="1028596" y="1612054"/>
          <a:ext cx="1280582" cy="1280582"/>
        </a:xfrm>
        <a:prstGeom prst="ellipse">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0475" tIns="13970" rIns="70475" bIns="13970" numCol="1" spcCol="1270" anchor="ctr" anchorCtr="0">
          <a:noAutofit/>
        </a:bodyPr>
        <a:lstStyle/>
        <a:p>
          <a:pPr marL="0" lvl="0" indent="0" algn="ctr" defTabSz="488950">
            <a:lnSpc>
              <a:spcPct val="90000"/>
            </a:lnSpc>
            <a:spcBef>
              <a:spcPct val="0"/>
            </a:spcBef>
            <a:spcAft>
              <a:spcPct val="35000"/>
            </a:spcAft>
            <a:buNone/>
          </a:pPr>
          <a:r>
            <a:rPr lang="en-US" sz="1100" b="1" kern="1200"/>
            <a:t>Storytelling</a:t>
          </a:r>
          <a:endParaRPr lang="en-US" sz="1100" b="1" kern="1200" dirty="0"/>
        </a:p>
      </dsp:txBody>
      <dsp:txXfrm>
        <a:off x="1216133" y="1799591"/>
        <a:ext cx="905508" cy="905508"/>
      </dsp:txXfrm>
    </dsp:sp>
    <dsp:sp modelId="{B62095C0-4378-734F-BC58-E25DF024D0B3}">
      <dsp:nvSpPr>
        <dsp:cNvPr id="0" name=""/>
        <dsp:cNvSpPr/>
      </dsp:nvSpPr>
      <dsp:spPr>
        <a:xfrm>
          <a:off x="2053062" y="1612054"/>
          <a:ext cx="1280582" cy="1280582"/>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0475" tIns="13970" rIns="70475" bIns="13970" numCol="1" spcCol="1270" anchor="ctr" anchorCtr="0">
          <a:noAutofit/>
        </a:bodyPr>
        <a:lstStyle/>
        <a:p>
          <a:pPr marL="0" lvl="0" indent="0" algn="ctr" defTabSz="488950">
            <a:lnSpc>
              <a:spcPct val="90000"/>
            </a:lnSpc>
            <a:spcBef>
              <a:spcPct val="0"/>
            </a:spcBef>
            <a:spcAft>
              <a:spcPct val="35000"/>
            </a:spcAft>
            <a:buNone/>
          </a:pPr>
          <a:r>
            <a:rPr lang="en-US" sz="1100" b="1" kern="1200"/>
            <a:t>Leg Support</a:t>
          </a:r>
          <a:endParaRPr lang="en-US" sz="1100" b="1" kern="1200" dirty="0"/>
        </a:p>
      </dsp:txBody>
      <dsp:txXfrm>
        <a:off x="2240599" y="1799591"/>
        <a:ext cx="905508" cy="905508"/>
      </dsp:txXfrm>
    </dsp:sp>
    <dsp:sp modelId="{ECE99A3F-AEFE-8447-BEDE-38F6F0E87C29}">
      <dsp:nvSpPr>
        <dsp:cNvPr id="0" name=""/>
        <dsp:cNvSpPr/>
      </dsp:nvSpPr>
      <dsp:spPr>
        <a:xfrm>
          <a:off x="3077528" y="1612054"/>
          <a:ext cx="1280582" cy="1280582"/>
        </a:xfrm>
        <a:prstGeom prst="ellipse">
          <a:avLst/>
        </a:prstGeom>
        <a:solidFill>
          <a:schemeClr val="accent5">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0475" tIns="13970" rIns="70475" bIns="13970" numCol="1" spcCol="1270" anchor="ctr" anchorCtr="0">
          <a:noAutofit/>
        </a:bodyPr>
        <a:lstStyle/>
        <a:p>
          <a:pPr marL="0" lvl="0" indent="0" algn="ctr" defTabSz="488950">
            <a:lnSpc>
              <a:spcPct val="90000"/>
            </a:lnSpc>
            <a:spcBef>
              <a:spcPct val="0"/>
            </a:spcBef>
            <a:spcAft>
              <a:spcPct val="35000"/>
            </a:spcAft>
            <a:buNone/>
          </a:pPr>
          <a:r>
            <a:rPr lang="en-US" sz="1100" b="1" kern="1200"/>
            <a:t>Public Perception</a:t>
          </a:r>
          <a:endParaRPr lang="en-US" sz="1100" b="1" kern="1200" dirty="0"/>
        </a:p>
      </dsp:txBody>
      <dsp:txXfrm>
        <a:off x="3265065" y="1799591"/>
        <a:ext cx="905508" cy="905508"/>
      </dsp:txXfrm>
    </dsp:sp>
    <dsp:sp modelId="{8114D22D-C960-7A40-9CF1-B4AFE302E175}">
      <dsp:nvSpPr>
        <dsp:cNvPr id="0" name=""/>
        <dsp:cNvSpPr/>
      </dsp:nvSpPr>
      <dsp:spPr>
        <a:xfrm>
          <a:off x="4101993" y="1612054"/>
          <a:ext cx="1280582" cy="1280582"/>
        </a:xfrm>
        <a:prstGeom prst="ellipse">
          <a:avLst/>
        </a:prstGeom>
        <a:solidFill>
          <a:schemeClr val="accent6">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0475" tIns="13970" rIns="70475"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Focus 4 Investment</a:t>
          </a:r>
        </a:p>
      </dsp:txBody>
      <dsp:txXfrm>
        <a:off x="4289530" y="1799591"/>
        <a:ext cx="905508" cy="905508"/>
      </dsp:txXfrm>
    </dsp:sp>
    <dsp:sp modelId="{55D83048-2019-144C-BB41-23CDE73AFB7D}">
      <dsp:nvSpPr>
        <dsp:cNvPr id="0" name=""/>
        <dsp:cNvSpPr/>
      </dsp:nvSpPr>
      <dsp:spPr>
        <a:xfrm>
          <a:off x="5126459" y="1612054"/>
          <a:ext cx="1280582" cy="1280582"/>
        </a:xfrm>
        <a:prstGeom prst="ellipse">
          <a:avLst/>
        </a:prstGeom>
        <a:solidFill>
          <a:schemeClr val="accent2">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0475" tIns="13970" rIns="70475"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Application Process/ Logistics</a:t>
          </a:r>
        </a:p>
      </dsp:txBody>
      <dsp:txXfrm>
        <a:off x="5313996" y="1799591"/>
        <a:ext cx="905508" cy="905508"/>
      </dsp:txXfrm>
    </dsp:sp>
    <dsp:sp modelId="{185733BD-F24A-8742-9A96-81DDF8749CC0}">
      <dsp:nvSpPr>
        <dsp:cNvPr id="0" name=""/>
        <dsp:cNvSpPr/>
      </dsp:nvSpPr>
      <dsp:spPr>
        <a:xfrm>
          <a:off x="6150925" y="1612054"/>
          <a:ext cx="1280582" cy="1280582"/>
        </a:xfrm>
        <a:prstGeom prst="ellipse">
          <a:avLst/>
        </a:prstGeom>
        <a:solidFill>
          <a:schemeClr val="accent3">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0475" tIns="13970" rIns="70475"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Resources</a:t>
          </a:r>
        </a:p>
      </dsp:txBody>
      <dsp:txXfrm>
        <a:off x="6338462" y="1799591"/>
        <a:ext cx="905508" cy="905508"/>
      </dsp:txXfrm>
    </dsp:sp>
    <dsp:sp modelId="{36BC39A7-3E84-554F-B6EA-125CDCEED686}">
      <dsp:nvSpPr>
        <dsp:cNvPr id="0" name=""/>
        <dsp:cNvSpPr/>
      </dsp:nvSpPr>
      <dsp:spPr>
        <a:xfrm>
          <a:off x="7175390" y="1612054"/>
          <a:ext cx="1280582" cy="1280582"/>
        </a:xfrm>
        <a:prstGeom prst="ellipse">
          <a:avLst/>
        </a:prstGeom>
        <a:solidFill>
          <a:schemeClr val="accent4">
            <a:alpha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70475" tIns="13970" rIns="70475" bIns="13970" numCol="1" spcCol="1270" anchor="ctr" anchorCtr="0">
          <a:noAutofit/>
        </a:bodyPr>
        <a:lstStyle/>
        <a:p>
          <a:pPr marL="0" lvl="0" indent="0" algn="ctr" defTabSz="488950">
            <a:lnSpc>
              <a:spcPct val="90000"/>
            </a:lnSpc>
            <a:spcBef>
              <a:spcPct val="0"/>
            </a:spcBef>
            <a:spcAft>
              <a:spcPct val="35000"/>
            </a:spcAft>
            <a:buNone/>
          </a:pPr>
          <a:r>
            <a:rPr lang="en-US" sz="1100" b="1" kern="1200" dirty="0"/>
            <a:t>Partnerships</a:t>
          </a:r>
        </a:p>
      </dsp:txBody>
      <dsp:txXfrm>
        <a:off x="7362927" y="1799591"/>
        <a:ext cx="905508" cy="905508"/>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08A8ED-31AF-40EC-8164-93ECF3752D15}" type="datetimeFigureOut">
              <a:rPr lang="en-US" smtClean="0"/>
              <a:t>10/1/23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28EC96-3390-4B56-AB12-61EBA14FF964}" type="slidenum">
              <a:rPr lang="en-US" smtClean="0"/>
              <a:t>‹#›</a:t>
            </a:fld>
            <a:endParaRPr lang="en-US"/>
          </a:p>
        </p:txBody>
      </p:sp>
    </p:spTree>
    <p:extLst>
      <p:ext uri="{BB962C8B-B14F-4D97-AF65-F5344CB8AC3E}">
        <p14:creationId xmlns:p14="http://schemas.microsoft.com/office/powerpoint/2010/main" val="713414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21535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608305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21864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72186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236631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63146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854097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Note to Committee: further edits are possible given pending DOJ review prior to Commission approval. </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011119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64817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42009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751617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B59DEB0-9036-490D-9FC1-23D435925D7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806809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331310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1215500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2703213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77933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28873807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3261050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964607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2303559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2792626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20221026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D42248-D582-45DA-BC26-F227E1A31D5B}" type="slidenum">
              <a:rPr lang="en-US" smtClean="0"/>
              <a:t>‹#›</a:t>
            </a:fld>
            <a:endParaRPr lang="en-US"/>
          </a:p>
        </p:txBody>
      </p:sp>
    </p:spTree>
    <p:extLst>
      <p:ext uri="{BB962C8B-B14F-4D97-AF65-F5344CB8AC3E}">
        <p14:creationId xmlns:p14="http://schemas.microsoft.com/office/powerpoint/2010/main" val="2143724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D42248-D582-45DA-BC26-F227E1A31D5B}" type="slidenum">
              <a:rPr lang="en-US" smtClean="0"/>
              <a:t>‹#›</a:t>
            </a:fld>
            <a:endParaRPr lang="en-US"/>
          </a:p>
        </p:txBody>
      </p:sp>
      <p:sp>
        <p:nvSpPr>
          <p:cNvPr id="7" name="Rectangle 6">
            <a:extLst>
              <a:ext uri="{FF2B5EF4-FFF2-40B4-BE49-F238E27FC236}">
                <a16:creationId xmlns:a16="http://schemas.microsoft.com/office/drawing/2014/main" id="{E9C2673E-7D0F-B6C9-5B84-E92A2BD32C26}"/>
              </a:ext>
            </a:extLst>
          </p:cNvPr>
          <p:cNvSpPr/>
          <p:nvPr userDrawn="1"/>
        </p:nvSpPr>
        <p:spPr>
          <a:xfrm>
            <a:off x="0" y="6311901"/>
            <a:ext cx="9144000" cy="546101"/>
          </a:xfrm>
          <a:prstGeom prst="rect">
            <a:avLst/>
          </a:prstGeom>
          <a:solidFill>
            <a:srgbClr val="144633"/>
          </a:solidFill>
          <a:ln>
            <a:solidFill>
              <a:srgbClr val="1446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800" dirty="0"/>
              <a:t>Oregon Department of Fish and Wildlife</a:t>
            </a:r>
          </a:p>
        </p:txBody>
      </p:sp>
      <p:sp>
        <p:nvSpPr>
          <p:cNvPr id="8" name="Freeform 2">
            <a:extLst>
              <a:ext uri="{FF2B5EF4-FFF2-40B4-BE49-F238E27FC236}">
                <a16:creationId xmlns:a16="http://schemas.microsoft.com/office/drawing/2014/main" id="{BD1FD53B-8779-0F80-6B23-CD0CEAB596BD}"/>
              </a:ext>
            </a:extLst>
          </p:cNvPr>
          <p:cNvSpPr>
            <a:spLocks/>
          </p:cNvSpPr>
          <p:nvPr userDrawn="1"/>
        </p:nvSpPr>
        <p:spPr bwMode="auto">
          <a:xfrm>
            <a:off x="-218364" y="-54592"/>
            <a:ext cx="9594376" cy="1952625"/>
          </a:xfrm>
          <a:custGeom>
            <a:avLst/>
            <a:gdLst>
              <a:gd name="T0" fmla="*/ 0 w 5808"/>
              <a:gd name="T1" fmla="*/ 2147483647 h 1230"/>
              <a:gd name="T2" fmla="*/ 60483754 w 5808"/>
              <a:gd name="T3" fmla="*/ 0 h 1230"/>
              <a:gd name="T4" fmla="*/ 2147483647 w 5808"/>
              <a:gd name="T5" fmla="*/ 0 h 1230"/>
              <a:gd name="T6" fmla="*/ 2147483647 w 5808"/>
              <a:gd name="T7" fmla="*/ 2147483647 h 1230"/>
              <a:gd name="T8" fmla="*/ 2147483647 w 5808"/>
              <a:gd name="T9" fmla="*/ 2147483647 h 1230"/>
              <a:gd name="T10" fmla="*/ 2147483647 w 5808"/>
              <a:gd name="T11" fmla="*/ 2147483647 h 1230"/>
              <a:gd name="T12" fmla="*/ 0 w 5808"/>
              <a:gd name="T13" fmla="*/ 2147483647 h 1230"/>
              <a:gd name="T14" fmla="*/ 0 60000 65536"/>
              <a:gd name="T15" fmla="*/ 0 60000 65536"/>
              <a:gd name="T16" fmla="*/ 0 60000 65536"/>
              <a:gd name="T17" fmla="*/ 0 60000 65536"/>
              <a:gd name="T18" fmla="*/ 0 60000 65536"/>
              <a:gd name="T19" fmla="*/ 0 60000 65536"/>
              <a:gd name="T20" fmla="*/ 0 60000 65536"/>
              <a:gd name="T21" fmla="*/ 0 w 5808"/>
              <a:gd name="T22" fmla="*/ 0 h 1230"/>
              <a:gd name="T23" fmla="*/ 5808 w 5808"/>
              <a:gd name="T24" fmla="*/ 1230 h 123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808" h="1230">
                <a:moveTo>
                  <a:pt x="0" y="1212"/>
                </a:moveTo>
                <a:lnTo>
                  <a:pt x="24" y="0"/>
                </a:lnTo>
                <a:lnTo>
                  <a:pt x="5784" y="0"/>
                </a:lnTo>
                <a:lnTo>
                  <a:pt x="5808" y="996"/>
                </a:lnTo>
                <a:cubicBezTo>
                  <a:pt x="5548" y="1200"/>
                  <a:pt x="4950" y="1230"/>
                  <a:pt x="4224" y="1224"/>
                </a:cubicBezTo>
                <a:cubicBezTo>
                  <a:pt x="3498" y="1218"/>
                  <a:pt x="2156" y="962"/>
                  <a:pt x="1452" y="960"/>
                </a:cubicBezTo>
                <a:cubicBezTo>
                  <a:pt x="672" y="936"/>
                  <a:pt x="0" y="1212"/>
                  <a:pt x="0" y="1212"/>
                </a:cubicBezTo>
                <a:close/>
              </a:path>
            </a:pathLst>
          </a:custGeom>
          <a:solidFill>
            <a:srgbClr val="144633"/>
          </a:solidFill>
          <a:ln w="76200" cmpd="sng">
            <a:solidFill>
              <a:srgbClr val="144633"/>
            </a:solidFill>
            <a:round/>
            <a:headEnd/>
            <a:tailEnd/>
          </a:ln>
        </p:spPr>
        <p:txBody>
          <a:bodyPr/>
          <a:lstStyle/>
          <a:p>
            <a:endParaRPr lang="en-US" sz="1800">
              <a:solidFill>
                <a:schemeClr val="bg1"/>
              </a:solidFill>
            </a:endParaRPr>
          </a:p>
        </p:txBody>
      </p:sp>
    </p:spTree>
    <p:extLst>
      <p:ext uri="{BB962C8B-B14F-4D97-AF65-F5344CB8AC3E}">
        <p14:creationId xmlns:p14="http://schemas.microsoft.com/office/powerpoint/2010/main" val="1742599453"/>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descr="A picture containing text&#10;&#10;Description automatically generated">
            <a:extLst>
              <a:ext uri="{FF2B5EF4-FFF2-40B4-BE49-F238E27FC236}">
                <a16:creationId xmlns:a16="http://schemas.microsoft.com/office/drawing/2014/main" id="{FB852062-AD58-4ABC-803F-3585C3565E62}"/>
              </a:ext>
            </a:extLst>
          </p:cNvPr>
          <p:cNvPicPr>
            <a:picLocks noChangeAspect="1"/>
          </p:cNvPicPr>
          <p:nvPr/>
        </p:nvPicPr>
        <p:blipFill>
          <a:blip r:embed="rId3">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317395" y="2069026"/>
            <a:ext cx="3698981" cy="3698981"/>
          </a:xfrm>
          <a:prstGeom prst="rect">
            <a:avLst/>
          </a:prstGeom>
        </p:spPr>
      </p:pic>
      <p:sp>
        <p:nvSpPr>
          <p:cNvPr id="2" name="TextBox 1">
            <a:extLst>
              <a:ext uri="{FF2B5EF4-FFF2-40B4-BE49-F238E27FC236}">
                <a16:creationId xmlns:a16="http://schemas.microsoft.com/office/drawing/2014/main" id="{112D1657-AAD7-454D-A642-A1E1F88648B0}"/>
              </a:ext>
            </a:extLst>
          </p:cNvPr>
          <p:cNvSpPr txBox="1"/>
          <p:nvPr/>
        </p:nvSpPr>
        <p:spPr>
          <a:xfrm>
            <a:off x="3755572" y="2933542"/>
            <a:ext cx="5626205" cy="83099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1" i="1" u="none" strike="noStrike" kern="1200" cap="none" spc="0" normalizeH="0" baseline="0" noProof="0" dirty="0">
                <a:ln>
                  <a:noFill/>
                </a:ln>
                <a:solidFill>
                  <a:prstClr val="black"/>
                </a:solidFill>
                <a:effectLst/>
                <a:uLnTx/>
                <a:uFillTx/>
                <a:latin typeface="Calibri" panose="020F0502020204030204"/>
                <a:ea typeface="+mn-ea"/>
                <a:cs typeface="+mn-cs"/>
              </a:rPr>
              <a:t>Oregon Conservation and Recreation Fund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prstClr val="black"/>
                </a:solidFill>
                <a:effectLst/>
                <a:uLnTx/>
                <a:uFillTx/>
                <a:latin typeface="Calibri" panose="020F0502020204030204"/>
                <a:ea typeface="+mn-ea"/>
                <a:cs typeface="+mn-cs"/>
              </a:rPr>
              <a:t>Advisory Committee Meeting </a:t>
            </a:r>
          </a:p>
        </p:txBody>
      </p:sp>
      <p:sp>
        <p:nvSpPr>
          <p:cNvPr id="5" name="TextBox 4">
            <a:extLst>
              <a:ext uri="{FF2B5EF4-FFF2-40B4-BE49-F238E27FC236}">
                <a16:creationId xmlns:a16="http://schemas.microsoft.com/office/drawing/2014/main" id="{5BD344AB-9B96-88D5-5559-1BA3B48A2011}"/>
              </a:ext>
            </a:extLst>
          </p:cNvPr>
          <p:cNvSpPr txBox="1"/>
          <p:nvPr/>
        </p:nvSpPr>
        <p:spPr>
          <a:xfrm>
            <a:off x="317395" y="156982"/>
            <a:ext cx="8259828" cy="1077218"/>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3600" dirty="0">
                <a:solidFill>
                  <a:schemeClr val="bg1"/>
                </a:solidFill>
                <a:latin typeface="Calibri" panose="020F0502020204030204"/>
              </a:rPr>
              <a:t>October 2</a:t>
            </a:r>
            <a:r>
              <a:rPr lang="en-US" sz="3600" baseline="30000" dirty="0">
                <a:solidFill>
                  <a:schemeClr val="bg1"/>
                </a:solidFill>
                <a:latin typeface="Calibri" panose="020F0502020204030204"/>
              </a:rPr>
              <a:t>nd</a:t>
            </a:r>
            <a:r>
              <a:rPr lang="en-US" sz="3600" dirty="0">
                <a:solidFill>
                  <a:schemeClr val="bg1"/>
                </a:solidFill>
                <a:latin typeface="Calibri" panose="020F0502020204030204"/>
              </a:rPr>
              <a:t>,</a:t>
            </a:r>
            <a:r>
              <a:rPr kumimoji="0" lang="en-US" sz="3600" b="0" i="0" u="none" strike="noStrike" kern="1200" cap="none" spc="0" normalizeH="0" baseline="0" noProof="0" dirty="0">
                <a:ln>
                  <a:noFill/>
                </a:ln>
                <a:solidFill>
                  <a:schemeClr val="bg1"/>
                </a:solidFill>
                <a:effectLst/>
                <a:uLnTx/>
                <a:uFillTx/>
                <a:latin typeface="Calibri" panose="020F0502020204030204"/>
                <a:ea typeface="+mn-ea"/>
                <a:cs typeface="+mn-cs"/>
              </a:rPr>
              <a:t> 2023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800" i="1" dirty="0">
                <a:solidFill>
                  <a:schemeClr val="bg1"/>
                </a:solidFill>
                <a:latin typeface="Calibri" panose="020F0502020204030204"/>
              </a:rPr>
              <a:t>1:00pm</a:t>
            </a:r>
            <a:r>
              <a:rPr kumimoji="0" lang="en-US" sz="2800" b="0" i="1" u="none" strike="noStrike" kern="1200" cap="none" spc="0" normalizeH="0" baseline="0" noProof="0" dirty="0">
                <a:ln>
                  <a:noFill/>
                </a:ln>
                <a:solidFill>
                  <a:schemeClr val="bg1"/>
                </a:solidFill>
                <a:effectLst/>
                <a:uLnTx/>
                <a:uFillTx/>
                <a:latin typeface="Calibri" panose="020F0502020204030204"/>
                <a:ea typeface="+mn-ea"/>
                <a:cs typeface="+mn-cs"/>
              </a:rPr>
              <a:t> – </a:t>
            </a:r>
            <a:r>
              <a:rPr lang="en-US" sz="2800" i="1" dirty="0">
                <a:solidFill>
                  <a:schemeClr val="bg1"/>
                </a:solidFill>
                <a:latin typeface="Calibri" panose="020F0502020204030204"/>
              </a:rPr>
              <a:t>3:3</a:t>
            </a:r>
            <a:r>
              <a:rPr kumimoji="0" lang="en-US" sz="2800" b="0" i="1" u="none" strike="noStrike" kern="1200" cap="none" spc="0" normalizeH="0" baseline="0" noProof="0" dirty="0">
                <a:ln>
                  <a:noFill/>
                </a:ln>
                <a:solidFill>
                  <a:schemeClr val="bg1"/>
                </a:solidFill>
                <a:effectLst/>
                <a:uLnTx/>
                <a:uFillTx/>
                <a:latin typeface="Calibri" panose="020F0502020204030204"/>
                <a:ea typeface="+mn-ea"/>
                <a:cs typeface="+mn-cs"/>
              </a:rPr>
              <a:t>0pm</a:t>
            </a:r>
            <a:endParaRPr kumimoji="0" lang="en-US" sz="3200" b="0" i="1" u="none" strike="noStrike" kern="1200" cap="none" spc="0" normalizeH="0" baseline="0" noProof="0" dirty="0">
              <a:ln>
                <a:noFill/>
              </a:ln>
              <a:solidFill>
                <a:schemeClr val="bg1"/>
              </a:solidFill>
              <a:effectLst/>
              <a:uLnTx/>
              <a:uFillTx/>
              <a:latin typeface="Calibri" panose="020F0502020204030204"/>
              <a:ea typeface="+mn-ea"/>
              <a:cs typeface="+mn-cs"/>
            </a:endParaRPr>
          </a:p>
        </p:txBody>
      </p:sp>
      <p:pic>
        <p:nvPicPr>
          <p:cNvPr id="1026" name="Picture 2" descr="ODFW Logo | | currypilot.com">
            <a:extLst>
              <a:ext uri="{FF2B5EF4-FFF2-40B4-BE49-F238E27FC236}">
                <a16:creationId xmlns:a16="http://schemas.microsoft.com/office/drawing/2014/main" id="{09179D18-3418-20A2-9487-4EA8A1335A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33657" y="4931912"/>
            <a:ext cx="965200" cy="1205428"/>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2A5E28F7-6B70-8C79-3D2C-4A885D8ABA7D}"/>
              </a:ext>
            </a:extLst>
          </p:cNvPr>
          <p:cNvSpPr txBox="1"/>
          <p:nvPr/>
        </p:nvSpPr>
        <p:spPr>
          <a:xfrm>
            <a:off x="6456946" y="5680922"/>
            <a:ext cx="3122481" cy="369332"/>
          </a:xfrm>
          <a:prstGeom prst="rect">
            <a:avLst/>
          </a:prstGeom>
          <a:noFill/>
        </p:spPr>
        <p:txBody>
          <a:bodyPr wrap="square">
            <a:spAutoFit/>
          </a:bodyPr>
          <a:lstStyle/>
          <a:p>
            <a:r>
              <a:rPr lang="en-US" sz="1800" i="1" dirty="0">
                <a:solidFill>
                  <a:prstClr val="black"/>
                </a:solidFill>
                <a:latin typeface="Calibri" panose="020F0502020204030204"/>
              </a:rPr>
              <a:t>Virtual Meeting</a:t>
            </a:r>
            <a:endParaRPr lang="en-US" dirty="0"/>
          </a:p>
        </p:txBody>
      </p:sp>
    </p:spTree>
    <p:extLst>
      <p:ext uri="{BB962C8B-B14F-4D97-AF65-F5344CB8AC3E}">
        <p14:creationId xmlns:p14="http://schemas.microsoft.com/office/powerpoint/2010/main" val="1852330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CC66F-F69A-887A-BC1A-D42218613576}"/>
              </a:ext>
            </a:extLst>
          </p:cNvPr>
          <p:cNvSpPr>
            <a:spLocks noGrp="1"/>
          </p:cNvSpPr>
          <p:nvPr>
            <p:ph type="title"/>
          </p:nvPr>
        </p:nvSpPr>
        <p:spPr/>
        <p:txBody>
          <a:bodyPr/>
          <a:lstStyle/>
          <a:p>
            <a:r>
              <a:rPr lang="en-US" dirty="0">
                <a:solidFill>
                  <a:schemeClr val="bg1"/>
                </a:solidFill>
              </a:rPr>
              <a:t>Outreach Themes:  Part 1</a:t>
            </a:r>
          </a:p>
        </p:txBody>
      </p:sp>
      <p:sp>
        <p:nvSpPr>
          <p:cNvPr id="3" name="Content Placeholder 2">
            <a:extLst>
              <a:ext uri="{FF2B5EF4-FFF2-40B4-BE49-F238E27FC236}">
                <a16:creationId xmlns:a16="http://schemas.microsoft.com/office/drawing/2014/main" id="{41B42DA3-5E37-B241-8A3B-020CF375CEAB}"/>
              </a:ext>
            </a:extLst>
          </p:cNvPr>
          <p:cNvSpPr>
            <a:spLocks noGrp="1"/>
          </p:cNvSpPr>
          <p:nvPr>
            <p:ph idx="1"/>
          </p:nvPr>
        </p:nvSpPr>
        <p:spPr/>
        <p:txBody>
          <a:bodyPr>
            <a:normAutofit fontScale="92500" lnSpcReduction="10000"/>
          </a:bodyPr>
          <a:lstStyle/>
          <a:p>
            <a:pPr marL="0" indent="0">
              <a:buNone/>
            </a:pPr>
            <a:r>
              <a:rPr lang="en-US" dirty="0"/>
              <a:t>Perspective:  Grant Applicants</a:t>
            </a:r>
          </a:p>
          <a:p>
            <a:r>
              <a:rPr lang="en-US" dirty="0"/>
              <a:t>3 who received 1 or more grants</a:t>
            </a:r>
          </a:p>
          <a:p>
            <a:r>
              <a:rPr lang="en-US" dirty="0"/>
              <a:t>1 that was unsuccessful</a:t>
            </a:r>
          </a:p>
          <a:p>
            <a:endParaRPr lang="en-US" dirty="0"/>
          </a:p>
          <a:p>
            <a:pPr marL="0" indent="0">
              <a:buNone/>
            </a:pPr>
            <a:r>
              <a:rPr lang="en-US" dirty="0"/>
              <a:t>Summary:  </a:t>
            </a:r>
            <a:r>
              <a:rPr lang="en-US" kern="100" dirty="0">
                <a:effectLst/>
                <a:latin typeface="Calibri" panose="020F0502020204030204" pitchFamily="34" charset="0"/>
                <a:ea typeface="Calibri" panose="020F0502020204030204" pitchFamily="34" charset="0"/>
                <a:cs typeface="Times New Roman" panose="02020603050405020304" pitchFamily="18" charset="0"/>
              </a:rPr>
              <a:t>OCRF should:</a:t>
            </a:r>
          </a:p>
          <a:p>
            <a:r>
              <a:rPr lang="en-US" kern="100" dirty="0">
                <a:latin typeface="Calibri" panose="020F0502020204030204" pitchFamily="34" charset="0"/>
                <a:ea typeface="Calibri" panose="020F0502020204030204" pitchFamily="34" charset="0"/>
                <a:cs typeface="Times New Roman" panose="02020603050405020304" pitchFamily="18" charset="0"/>
              </a:rPr>
              <a:t>Continue</a:t>
            </a:r>
            <a:r>
              <a:rPr lang="en-US" kern="100" dirty="0">
                <a:effectLst/>
                <a:latin typeface="Calibri" panose="020F0502020204030204" pitchFamily="34" charset="0"/>
                <a:ea typeface="Calibri" panose="020F0502020204030204" pitchFamily="34" charset="0"/>
                <a:cs typeface="Times New Roman" panose="02020603050405020304" pitchFamily="18" charset="0"/>
              </a:rPr>
              <a:t> to raise funds, at least passively (donations during checkout of hunting licenses)</a:t>
            </a:r>
          </a:p>
          <a:p>
            <a:r>
              <a:rPr lang="en-US" kern="100" dirty="0">
                <a:effectLst/>
                <a:latin typeface="Calibri" panose="020F0502020204030204" pitchFamily="34" charset="0"/>
                <a:ea typeface="Calibri" panose="020F0502020204030204" pitchFamily="34" charset="0"/>
                <a:cs typeface="Times New Roman" panose="02020603050405020304" pitchFamily="18" charset="0"/>
              </a:rPr>
              <a:t>Improve marketing and storytelling</a:t>
            </a:r>
          </a:p>
          <a:p>
            <a:r>
              <a:rPr lang="en-US" kern="100" dirty="0">
                <a:latin typeface="Calibri" panose="020F0502020204030204" pitchFamily="34" charset="0"/>
                <a:ea typeface="Calibri" panose="020F0502020204030204" pitchFamily="34" charset="0"/>
                <a:cs typeface="Times New Roman" panose="02020603050405020304" pitchFamily="18" charset="0"/>
              </a:rPr>
              <a:t>S</a:t>
            </a:r>
            <a:r>
              <a:rPr lang="en-US" kern="100" dirty="0">
                <a:effectLst/>
                <a:latin typeface="Calibri" panose="020F0502020204030204" pitchFamily="34" charset="0"/>
                <a:ea typeface="Calibri" panose="020F0502020204030204" pitchFamily="34" charset="0"/>
                <a:cs typeface="Times New Roman" panose="02020603050405020304" pitchFamily="18" charset="0"/>
              </a:rPr>
              <a:t>eek partnerships that can help expand funding opportunities and/or diversify project types</a:t>
            </a:r>
          </a:p>
          <a:p>
            <a:pPr marL="0" indent="0">
              <a:buNone/>
            </a:pPr>
            <a:endParaRPr lang="en-US" dirty="0"/>
          </a:p>
        </p:txBody>
      </p:sp>
      <p:sp>
        <p:nvSpPr>
          <p:cNvPr id="4" name="Slide Number Placeholder 3">
            <a:extLst>
              <a:ext uri="{FF2B5EF4-FFF2-40B4-BE49-F238E27FC236}">
                <a16:creationId xmlns:a16="http://schemas.microsoft.com/office/drawing/2014/main" id="{586FE50D-A778-9FDC-C956-AE60949616B9}"/>
              </a:ext>
            </a:extLst>
          </p:cNvPr>
          <p:cNvSpPr>
            <a:spLocks noGrp="1"/>
          </p:cNvSpPr>
          <p:nvPr>
            <p:ph type="sldNum" sz="quarter" idx="12"/>
          </p:nvPr>
        </p:nvSpPr>
        <p:spPr/>
        <p:txBody>
          <a:bodyPr/>
          <a:lstStyle/>
          <a:p>
            <a:fld id="{EED42248-D582-45DA-BC26-F227E1A31D5B}" type="slidenum">
              <a:rPr lang="en-US" smtClean="0"/>
              <a:t>10</a:t>
            </a:fld>
            <a:endParaRPr lang="en-US"/>
          </a:p>
        </p:txBody>
      </p:sp>
    </p:spTree>
    <p:extLst>
      <p:ext uri="{BB962C8B-B14F-4D97-AF65-F5344CB8AC3E}">
        <p14:creationId xmlns:p14="http://schemas.microsoft.com/office/powerpoint/2010/main" val="40798771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4ACF7-C57F-8125-CA4A-843AF09EC3FA}"/>
              </a:ext>
            </a:extLst>
          </p:cNvPr>
          <p:cNvSpPr>
            <a:spLocks noGrp="1"/>
          </p:cNvSpPr>
          <p:nvPr>
            <p:ph type="title"/>
          </p:nvPr>
        </p:nvSpPr>
        <p:spPr/>
        <p:txBody>
          <a:bodyPr/>
          <a:lstStyle/>
          <a:p>
            <a:r>
              <a:rPr lang="en-US" dirty="0">
                <a:solidFill>
                  <a:schemeClr val="bg1"/>
                </a:solidFill>
              </a:rPr>
              <a:t>Purpose and Work To-Date</a:t>
            </a:r>
          </a:p>
        </p:txBody>
      </p:sp>
      <p:sp>
        <p:nvSpPr>
          <p:cNvPr id="3" name="Content Placeholder 2">
            <a:extLst>
              <a:ext uri="{FF2B5EF4-FFF2-40B4-BE49-F238E27FC236}">
                <a16:creationId xmlns:a16="http://schemas.microsoft.com/office/drawing/2014/main" id="{72EF5327-AFC6-9023-0481-915824BF79AE}"/>
              </a:ext>
            </a:extLst>
          </p:cNvPr>
          <p:cNvSpPr>
            <a:spLocks noGrp="1"/>
          </p:cNvSpPr>
          <p:nvPr>
            <p:ph idx="1"/>
          </p:nvPr>
        </p:nvSpPr>
        <p:spPr>
          <a:xfrm>
            <a:off x="628650" y="2103119"/>
            <a:ext cx="7886700" cy="4073843"/>
          </a:xfrm>
        </p:spPr>
        <p:txBody>
          <a:bodyPr>
            <a:normAutofit/>
          </a:bodyPr>
          <a:lstStyle/>
          <a:p>
            <a:pPr>
              <a:spcBef>
                <a:spcPts val="0"/>
              </a:spcBef>
              <a:spcAft>
                <a:spcPts val="600"/>
              </a:spcAft>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Oregon Conservation Strategy:</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General understanding is that the purpose of the OCRF is to implement the Oregon Conservation Strategy.</a:t>
            </a:r>
          </a:p>
          <a:p>
            <a:pPr>
              <a:spcBef>
                <a:spcPts val="0"/>
              </a:spcBef>
              <a:spcAft>
                <a:spcPts val="600"/>
              </a:spcAft>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Success and Gratitude:</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Overwhelmingly positive comments about the work of the committee.  High level of appreciation for the unique opportunities provided by the fund, the work being done and the dedication of committee members.</a:t>
            </a:r>
          </a:p>
          <a:p>
            <a:pPr marL="228600" marR="0">
              <a:spcBef>
                <a:spcPts val="0"/>
              </a:spcBef>
              <a:spcAft>
                <a:spcPts val="600"/>
              </a:spcAft>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Large Footprint:</a:t>
            </a:r>
            <a:r>
              <a:rPr lang="en-US" sz="2000" kern="100" dirty="0">
                <a:effectLst/>
                <a:latin typeface="Calibri" panose="020F0502020204030204" pitchFamily="34" charset="0"/>
                <a:ea typeface="Calibri" panose="020F0502020204030204" pitchFamily="34" charset="0"/>
                <a:cs typeface="Times New Roman" panose="02020603050405020304" pitchFamily="18" charset="0"/>
              </a:rPr>
              <a:t> The diversity of projects is admirable; big and small, statewide coverage, and the variety of project types. </a:t>
            </a:r>
          </a:p>
        </p:txBody>
      </p:sp>
      <p:sp>
        <p:nvSpPr>
          <p:cNvPr id="4" name="Slide Number Placeholder 3">
            <a:extLst>
              <a:ext uri="{FF2B5EF4-FFF2-40B4-BE49-F238E27FC236}">
                <a16:creationId xmlns:a16="http://schemas.microsoft.com/office/drawing/2014/main" id="{F99B56AE-6D32-B3D8-CEB2-5796CC670AB5}"/>
              </a:ext>
            </a:extLst>
          </p:cNvPr>
          <p:cNvSpPr>
            <a:spLocks noGrp="1"/>
          </p:cNvSpPr>
          <p:nvPr>
            <p:ph type="sldNum" sz="quarter" idx="12"/>
          </p:nvPr>
        </p:nvSpPr>
        <p:spPr/>
        <p:txBody>
          <a:bodyPr/>
          <a:lstStyle/>
          <a:p>
            <a:fld id="{EED42248-D582-45DA-BC26-F227E1A31D5B}" type="slidenum">
              <a:rPr lang="en-US" smtClean="0"/>
              <a:t>11</a:t>
            </a:fld>
            <a:endParaRPr lang="en-US"/>
          </a:p>
        </p:txBody>
      </p:sp>
    </p:spTree>
    <p:extLst>
      <p:ext uri="{BB962C8B-B14F-4D97-AF65-F5344CB8AC3E}">
        <p14:creationId xmlns:p14="http://schemas.microsoft.com/office/powerpoint/2010/main" val="3535087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4ACF7-C57F-8125-CA4A-843AF09EC3FA}"/>
              </a:ext>
            </a:extLst>
          </p:cNvPr>
          <p:cNvSpPr>
            <a:spLocks noGrp="1"/>
          </p:cNvSpPr>
          <p:nvPr>
            <p:ph type="title"/>
          </p:nvPr>
        </p:nvSpPr>
        <p:spPr/>
        <p:txBody>
          <a:bodyPr/>
          <a:lstStyle/>
          <a:p>
            <a:r>
              <a:rPr lang="en-US" dirty="0">
                <a:solidFill>
                  <a:schemeClr val="bg1"/>
                </a:solidFill>
              </a:rPr>
              <a:t>Opportunities</a:t>
            </a:r>
          </a:p>
        </p:txBody>
      </p:sp>
      <p:sp>
        <p:nvSpPr>
          <p:cNvPr id="3" name="Content Placeholder 2">
            <a:extLst>
              <a:ext uri="{FF2B5EF4-FFF2-40B4-BE49-F238E27FC236}">
                <a16:creationId xmlns:a16="http://schemas.microsoft.com/office/drawing/2014/main" id="{72EF5327-AFC6-9023-0481-915824BF79AE}"/>
              </a:ext>
            </a:extLst>
          </p:cNvPr>
          <p:cNvSpPr>
            <a:spLocks noGrp="1"/>
          </p:cNvSpPr>
          <p:nvPr>
            <p:ph idx="1"/>
          </p:nvPr>
        </p:nvSpPr>
        <p:spPr>
          <a:xfrm>
            <a:off x="628650" y="2103119"/>
            <a:ext cx="7886700" cy="4073843"/>
          </a:xfrm>
        </p:spPr>
        <p:txBody>
          <a:bodyPr>
            <a:normAutofit/>
          </a:bodyPr>
          <a:lstStyle/>
          <a:p>
            <a:pPr marL="228600" marR="0">
              <a:spcBef>
                <a:spcPts val="0"/>
              </a:spcBef>
              <a:spcAft>
                <a:spcPts val="6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Focus on Key Habitats and Species: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Prioritize the protection of key habitats, habitat connectivity, and conservation efforts. Emphasize projects that contribute to the preservation and enhancement of critical ecosystems in Oregon.</a:t>
            </a:r>
          </a:p>
          <a:p>
            <a:pPr marL="228600" marR="0">
              <a:spcBef>
                <a:spcPts val="0"/>
              </a:spcBef>
              <a:spcAft>
                <a:spcPts val="6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Conscious Outreach:</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Avoid operating behind a partition and actively engage with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non-traditional groups and organizations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to ensure a broad range of organizations can benefit from the OCRF.  Partnering with organizations like "View of the Future" can help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extend OCRF's reach</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to new audiences.</a:t>
            </a:r>
          </a:p>
          <a:p>
            <a:pPr marL="228600" marR="0">
              <a:spcBef>
                <a:spcPts val="0"/>
              </a:spcBef>
              <a:spcAft>
                <a:spcPts val="6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Project Outcomes: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Sharing success stories and the outcomes of funded projects can help garner support and attract potential donors.  Let applicants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tell their own story</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a:t>
            </a:r>
          </a:p>
          <a:p>
            <a:pPr marL="228600" marR="0">
              <a:spcBef>
                <a:spcPts val="0"/>
              </a:spcBef>
              <a:spcAft>
                <a:spcPts val="6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Project Funding Model:</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Consider adopting a model like the Oregon Community Foundation, where unfunded projects are made available for donors to choose from. </a:t>
            </a:r>
          </a:p>
        </p:txBody>
      </p:sp>
      <p:sp>
        <p:nvSpPr>
          <p:cNvPr id="4" name="Slide Number Placeholder 3">
            <a:extLst>
              <a:ext uri="{FF2B5EF4-FFF2-40B4-BE49-F238E27FC236}">
                <a16:creationId xmlns:a16="http://schemas.microsoft.com/office/drawing/2014/main" id="{F99B56AE-6D32-B3D8-CEB2-5796CC670AB5}"/>
              </a:ext>
            </a:extLst>
          </p:cNvPr>
          <p:cNvSpPr>
            <a:spLocks noGrp="1"/>
          </p:cNvSpPr>
          <p:nvPr>
            <p:ph type="sldNum" sz="quarter" idx="12"/>
          </p:nvPr>
        </p:nvSpPr>
        <p:spPr/>
        <p:txBody>
          <a:bodyPr/>
          <a:lstStyle/>
          <a:p>
            <a:fld id="{EED42248-D582-45DA-BC26-F227E1A31D5B}" type="slidenum">
              <a:rPr lang="en-US" smtClean="0"/>
              <a:t>12</a:t>
            </a:fld>
            <a:endParaRPr lang="en-US"/>
          </a:p>
        </p:txBody>
      </p:sp>
    </p:spTree>
    <p:extLst>
      <p:ext uri="{BB962C8B-B14F-4D97-AF65-F5344CB8AC3E}">
        <p14:creationId xmlns:p14="http://schemas.microsoft.com/office/powerpoint/2010/main" val="37696782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4ACF7-C57F-8125-CA4A-843AF09EC3FA}"/>
              </a:ext>
            </a:extLst>
          </p:cNvPr>
          <p:cNvSpPr>
            <a:spLocks noGrp="1"/>
          </p:cNvSpPr>
          <p:nvPr>
            <p:ph type="title"/>
          </p:nvPr>
        </p:nvSpPr>
        <p:spPr/>
        <p:txBody>
          <a:bodyPr/>
          <a:lstStyle/>
          <a:p>
            <a:r>
              <a:rPr lang="en-US" dirty="0">
                <a:solidFill>
                  <a:schemeClr val="bg1"/>
                </a:solidFill>
              </a:rPr>
              <a:t>Application Process &amp; Decisions</a:t>
            </a:r>
          </a:p>
        </p:txBody>
      </p:sp>
      <p:sp>
        <p:nvSpPr>
          <p:cNvPr id="3" name="Content Placeholder 2">
            <a:extLst>
              <a:ext uri="{FF2B5EF4-FFF2-40B4-BE49-F238E27FC236}">
                <a16:creationId xmlns:a16="http://schemas.microsoft.com/office/drawing/2014/main" id="{72EF5327-AFC6-9023-0481-915824BF79AE}"/>
              </a:ext>
            </a:extLst>
          </p:cNvPr>
          <p:cNvSpPr>
            <a:spLocks noGrp="1"/>
          </p:cNvSpPr>
          <p:nvPr>
            <p:ph idx="1"/>
          </p:nvPr>
        </p:nvSpPr>
        <p:spPr>
          <a:xfrm>
            <a:off x="525780" y="2045970"/>
            <a:ext cx="7886700" cy="4446903"/>
          </a:xfrm>
        </p:spPr>
        <p:txBody>
          <a:bodyPr>
            <a:normAutofit/>
          </a:bodyPr>
          <a:lstStyle/>
          <a:p>
            <a:pPr marL="228600" marR="0">
              <a:spcBef>
                <a:spcPts val="0"/>
              </a:spcBef>
              <a:spcAft>
                <a:spcPts val="6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Clarity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kern="100" dirty="0">
                <a:latin typeface="Calibri" panose="020F0502020204030204" pitchFamily="34" charset="0"/>
                <a:ea typeface="Calibri" panose="020F0502020204030204" pitchFamily="34" charset="0"/>
                <a:cs typeface="Times New Roman" panose="02020603050405020304" pitchFamily="18" charset="0"/>
              </a:rPr>
              <a:t>G</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enerally praised for transparency during meetings. Being able to follow the entire decision-making process during meetings is preferred.</a:t>
            </a:r>
          </a:p>
          <a:p>
            <a:pPr marL="228600" marR="0">
              <a:spcBef>
                <a:spcPts val="0"/>
              </a:spcBef>
              <a:spcAft>
                <a:spcPts val="6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Comparison with Other Processes: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OCRF's process is seen as more complex than other processes, such as Metro, but recognize these are state dollars. Collaborative efforts with organizations like the Oregon Boating Foundation may expand OCRF’s ability to fund more projects.</a:t>
            </a:r>
          </a:p>
          <a:p>
            <a:pPr marL="228600" marR="0">
              <a:spcBef>
                <a:spcPts val="0"/>
              </a:spcBef>
              <a:spcAft>
                <a:spcPts val="6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Equity and Access: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Provide more grace and consideration to individuals and organizations that do not have a long track record and/or significant experience with the grant making process. </a:t>
            </a:r>
          </a:p>
          <a:p>
            <a:pPr marL="228600" marR="0">
              <a:spcBef>
                <a:spcPts val="0"/>
              </a:spcBef>
              <a:spcAft>
                <a:spcPts val="6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Support Large-Scale Projects: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Recognize that large-scale projects </a:t>
            </a:r>
            <a:r>
              <a:rPr lang="en-US" sz="1800" kern="100" dirty="0">
                <a:latin typeface="Calibri" panose="020F0502020204030204" pitchFamily="34" charset="0"/>
                <a:ea typeface="Calibri" panose="020F0502020204030204" pitchFamily="34" charset="0"/>
                <a:cs typeface="Times New Roman" panose="02020603050405020304" pitchFamily="18" charset="0"/>
              </a:rPr>
              <a:t>often </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require funding beyond the current 50K grant limit.  </a:t>
            </a:r>
            <a:r>
              <a:rPr lang="en-US" sz="1800" kern="100" dirty="0">
                <a:latin typeface="Calibri" panose="020F0502020204030204" pitchFamily="34" charset="0"/>
                <a:ea typeface="Calibri" panose="020F0502020204030204" pitchFamily="34" charset="0"/>
                <a:cs typeface="Times New Roman" panose="02020603050405020304" pitchFamily="18" charset="0"/>
              </a:rPr>
              <a:t>C</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onsider a larger cap </a:t>
            </a:r>
            <a:r>
              <a:rPr lang="en-US" sz="1800" kern="100" dirty="0">
                <a:latin typeface="Calibri" panose="020F0502020204030204" pitchFamily="34" charset="0"/>
                <a:ea typeface="Calibri" panose="020F0502020204030204" pitchFamily="34" charset="0"/>
                <a:cs typeface="Times New Roman" panose="02020603050405020304" pitchFamily="18" charset="0"/>
              </a:rPr>
              <a:t>for certain projects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At the same time, value seen in the wide distribution of funds.</a:t>
            </a:r>
          </a:p>
          <a:p>
            <a:pPr marL="228600" marR="0">
              <a:spcBef>
                <a:spcPts val="0"/>
              </a:spcBef>
              <a:spcAft>
                <a:spcPts val="600"/>
              </a:spcAft>
            </a:pP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Challenges for Recreation:</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The application process and, at times, the funding criteria is more favorable towards science-based projects and doesn't cater well to recreation-focused initiatives. </a:t>
            </a:r>
          </a:p>
        </p:txBody>
      </p:sp>
      <p:sp>
        <p:nvSpPr>
          <p:cNvPr id="4" name="Slide Number Placeholder 3">
            <a:extLst>
              <a:ext uri="{FF2B5EF4-FFF2-40B4-BE49-F238E27FC236}">
                <a16:creationId xmlns:a16="http://schemas.microsoft.com/office/drawing/2014/main" id="{F99B56AE-6D32-B3D8-CEB2-5796CC670AB5}"/>
              </a:ext>
            </a:extLst>
          </p:cNvPr>
          <p:cNvSpPr>
            <a:spLocks noGrp="1"/>
          </p:cNvSpPr>
          <p:nvPr>
            <p:ph type="sldNum" sz="quarter" idx="12"/>
          </p:nvPr>
        </p:nvSpPr>
        <p:spPr/>
        <p:txBody>
          <a:bodyPr/>
          <a:lstStyle/>
          <a:p>
            <a:fld id="{EED42248-D582-45DA-BC26-F227E1A31D5B}" type="slidenum">
              <a:rPr lang="en-US" smtClean="0"/>
              <a:t>13</a:t>
            </a:fld>
            <a:endParaRPr lang="en-US"/>
          </a:p>
        </p:txBody>
      </p:sp>
    </p:spTree>
    <p:extLst>
      <p:ext uri="{BB962C8B-B14F-4D97-AF65-F5344CB8AC3E}">
        <p14:creationId xmlns:p14="http://schemas.microsoft.com/office/powerpoint/2010/main" val="966187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F4EFF2-02D5-46D2-AF17-E72C016D03BF}"/>
              </a:ext>
            </a:extLst>
          </p:cNvPr>
          <p:cNvSpPr txBox="1"/>
          <p:nvPr/>
        </p:nvSpPr>
        <p:spPr>
          <a:xfrm>
            <a:off x="921411" y="3094651"/>
            <a:ext cx="8032892"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alibri" panose="020F0502020204030204" pitchFamily="34" charset="0"/>
                <a:ea typeface="Yu Mincho" panose="02020400000000000000" pitchFamily="18" charset="-128"/>
              </a:rPr>
              <a:t>Strategic Plan – Building the Foundation</a:t>
            </a:r>
            <a:endParaRPr kumimoji="0" lang="en-US" sz="2800" b="1" i="1" u="none" strike="noStrike" kern="1200" cap="none" spc="0" normalizeH="0" baseline="0" noProof="0" dirty="0">
              <a:ln>
                <a:noFill/>
              </a:ln>
              <a:solidFill>
                <a:srgbClr val="000000"/>
              </a:solidFill>
              <a:effectLst/>
              <a:uLnTx/>
              <a:uFillTx/>
              <a:latin typeface="Calibri" panose="020F0502020204030204" pitchFamily="34" charset="0"/>
              <a:ea typeface="Yu Mincho" panose="02020400000000000000" pitchFamily="18" charset="-128"/>
              <a:cs typeface="+mn-cs"/>
            </a:endParaRPr>
          </a:p>
        </p:txBody>
      </p:sp>
      <p:sp>
        <p:nvSpPr>
          <p:cNvPr id="6" name="TextBox 5">
            <a:extLst>
              <a:ext uri="{FF2B5EF4-FFF2-40B4-BE49-F238E27FC236}">
                <a16:creationId xmlns:a16="http://schemas.microsoft.com/office/drawing/2014/main" id="{5FA232CB-64B9-4128-B4E3-3FDFDE12548F}"/>
              </a:ext>
            </a:extLst>
          </p:cNvPr>
          <p:cNvSpPr txBox="1"/>
          <p:nvPr/>
        </p:nvSpPr>
        <p:spPr>
          <a:xfrm>
            <a:off x="838965" y="2509876"/>
            <a:ext cx="2875635"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7:</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4746565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EBF028A-EA26-3A6D-8933-12E70D12AE15}"/>
              </a:ext>
            </a:extLst>
          </p:cNvPr>
          <p:cNvSpPr>
            <a:spLocks noGrp="1"/>
          </p:cNvSpPr>
          <p:nvPr>
            <p:ph type="title"/>
          </p:nvPr>
        </p:nvSpPr>
        <p:spPr/>
        <p:txBody>
          <a:bodyPr/>
          <a:lstStyle/>
          <a:p>
            <a:r>
              <a:rPr lang="en-US" dirty="0">
                <a:solidFill>
                  <a:schemeClr val="bg1"/>
                </a:solidFill>
              </a:rPr>
              <a:t>Key Questions to be Answered</a:t>
            </a:r>
          </a:p>
        </p:txBody>
      </p:sp>
      <p:sp>
        <p:nvSpPr>
          <p:cNvPr id="6" name="Content Placeholder 5">
            <a:extLst>
              <a:ext uri="{FF2B5EF4-FFF2-40B4-BE49-F238E27FC236}">
                <a16:creationId xmlns:a16="http://schemas.microsoft.com/office/drawing/2014/main" id="{859FF19A-FA5F-ED06-5F40-0C9D5F0A783F}"/>
              </a:ext>
            </a:extLst>
          </p:cNvPr>
          <p:cNvSpPr>
            <a:spLocks noGrp="1"/>
          </p:cNvSpPr>
          <p:nvPr>
            <p:ph idx="1"/>
          </p:nvPr>
        </p:nvSpPr>
        <p:spPr>
          <a:xfrm>
            <a:off x="628650" y="2005013"/>
            <a:ext cx="7886700" cy="4351338"/>
          </a:xfrm>
        </p:spPr>
        <p:txBody>
          <a:bodyPr>
            <a:normAutofit/>
          </a:bodyPr>
          <a:lstStyle/>
          <a:p>
            <a:pPr marL="342900" marR="0" lvl="0" indent="-342900">
              <a:spcBef>
                <a:spcPts val="600"/>
              </a:spcBef>
              <a:spcAft>
                <a:spcPts val="0"/>
              </a:spcAft>
              <a:buFont typeface="Wingdings" pitchFamily="2" charset="2"/>
              <a:buChar char=""/>
              <a:tabLst>
                <a:tab pos="4857750" algn="l"/>
              </a:tabLst>
            </a:pPr>
            <a:r>
              <a:rPr lang="en-US" sz="2000" dirty="0">
                <a:effectLst/>
                <a:ea typeface="Calibri" panose="020F0502020204030204" pitchFamily="34" charset="0"/>
              </a:rPr>
              <a:t>What has the OCRF accomplished thus far? </a:t>
            </a:r>
          </a:p>
          <a:p>
            <a:pPr marL="342900" indent="-342900">
              <a:spcBef>
                <a:spcPts val="600"/>
              </a:spcBef>
              <a:buFont typeface="Wingdings" pitchFamily="2" charset="2"/>
              <a:buChar char=""/>
              <a:tabLst>
                <a:tab pos="4857750" algn="l"/>
              </a:tabLst>
            </a:pPr>
            <a:r>
              <a:rPr lang="en-US" sz="2000" dirty="0">
                <a:effectLst/>
                <a:ea typeface="Calibri" panose="020F0502020204030204" pitchFamily="34" charset="0"/>
              </a:rPr>
              <a:t>What should be our strategic priorities?  </a:t>
            </a:r>
          </a:p>
          <a:p>
            <a:pPr marL="342900" indent="-342900">
              <a:spcBef>
                <a:spcPts val="600"/>
              </a:spcBef>
              <a:buFont typeface="Wingdings" pitchFamily="2" charset="2"/>
              <a:buChar char=""/>
              <a:tabLst>
                <a:tab pos="4857750" algn="l"/>
              </a:tabLst>
            </a:pPr>
            <a:r>
              <a:rPr lang="en-US" sz="2000" dirty="0">
                <a:effectLst/>
                <a:ea typeface="Calibri" panose="020F0502020204030204" pitchFamily="34" charset="0"/>
              </a:rPr>
              <a:t>Do we have specific goals related to those priorities? </a:t>
            </a:r>
          </a:p>
          <a:p>
            <a:pPr marL="342900" marR="0" lvl="0" indent="-342900">
              <a:spcBef>
                <a:spcPts val="600"/>
              </a:spcBef>
              <a:spcAft>
                <a:spcPts val="0"/>
              </a:spcAft>
              <a:buFont typeface="Wingdings" pitchFamily="2" charset="2"/>
              <a:buChar char=""/>
              <a:tabLst>
                <a:tab pos="4857750" algn="l"/>
              </a:tabLst>
            </a:pPr>
            <a:r>
              <a:rPr lang="en-US" sz="2000" dirty="0">
                <a:ea typeface="Calibri" panose="020F0502020204030204" pitchFamily="34" charset="0"/>
              </a:rPr>
              <a:t>What actions will we take in the next 4 years?</a:t>
            </a:r>
            <a:endParaRPr lang="en-US" sz="2000" dirty="0">
              <a:effectLst/>
              <a:ea typeface="Calibri" panose="020F0502020204030204" pitchFamily="34" charset="0"/>
            </a:endParaRPr>
          </a:p>
          <a:p>
            <a:pPr marL="342900" marR="0" lvl="0" indent="-342900">
              <a:spcBef>
                <a:spcPts val="600"/>
              </a:spcBef>
              <a:spcAft>
                <a:spcPts val="0"/>
              </a:spcAft>
              <a:buFont typeface="Wingdings" pitchFamily="2" charset="2"/>
              <a:buChar char=""/>
              <a:tabLst>
                <a:tab pos="4857750" algn="l"/>
              </a:tabLst>
            </a:pPr>
            <a:r>
              <a:rPr lang="en-US" sz="2000" dirty="0">
                <a:effectLst/>
                <a:ea typeface="Calibri" panose="020F0502020204030204" pitchFamily="34" charset="0"/>
              </a:rPr>
              <a:t>Are we effective in the communication of our accomplishments? </a:t>
            </a:r>
          </a:p>
          <a:p>
            <a:pPr marL="342900" marR="0" lvl="0" indent="-342900">
              <a:spcBef>
                <a:spcPts val="600"/>
              </a:spcBef>
              <a:spcAft>
                <a:spcPts val="0"/>
              </a:spcAft>
              <a:buFont typeface="Wingdings" pitchFamily="2" charset="2"/>
              <a:buChar char=""/>
              <a:tabLst>
                <a:tab pos="4857750" algn="l"/>
              </a:tabLst>
            </a:pPr>
            <a:r>
              <a:rPr lang="en-US" sz="2000" dirty="0">
                <a:effectLst/>
                <a:ea typeface="Calibri" panose="020F0502020204030204" pitchFamily="34" charset="0"/>
              </a:rPr>
              <a:t>Does OCRF need effectiveness monitoring and for what purpose?</a:t>
            </a:r>
          </a:p>
          <a:p>
            <a:pPr marL="342900" marR="0" lvl="0" indent="-342900">
              <a:spcBef>
                <a:spcPts val="600"/>
              </a:spcBef>
              <a:spcAft>
                <a:spcPts val="0"/>
              </a:spcAft>
              <a:buFont typeface="Wingdings" pitchFamily="2" charset="2"/>
              <a:buChar char=""/>
              <a:tabLst>
                <a:tab pos="4857750" algn="l"/>
              </a:tabLst>
            </a:pPr>
            <a:r>
              <a:rPr lang="en-US" sz="2000" dirty="0">
                <a:effectLst/>
                <a:ea typeface="Calibri" panose="020F0502020204030204" pitchFamily="34" charset="0"/>
              </a:rPr>
              <a:t>How do we create an adaptable grant program that can be scaled up or down depending on available funding?</a:t>
            </a:r>
          </a:p>
          <a:p>
            <a:pPr marL="342900" marR="0" lvl="0" indent="-342900">
              <a:spcBef>
                <a:spcPts val="600"/>
              </a:spcBef>
              <a:spcAft>
                <a:spcPts val="0"/>
              </a:spcAft>
              <a:buFont typeface="Wingdings" pitchFamily="2" charset="2"/>
              <a:buChar char=""/>
              <a:tabLst>
                <a:tab pos="4857750" algn="l"/>
              </a:tabLst>
            </a:pPr>
            <a:r>
              <a:rPr lang="en-US" sz="2000" dirty="0">
                <a:effectLst/>
                <a:ea typeface="Calibri" panose="020F0502020204030204" pitchFamily="34" charset="0"/>
              </a:rPr>
              <a:t>What are our storytelling and communication goals? </a:t>
            </a:r>
          </a:p>
          <a:p>
            <a:pPr marL="342900" marR="0" lvl="0" indent="-342900">
              <a:spcBef>
                <a:spcPts val="600"/>
              </a:spcBef>
              <a:spcAft>
                <a:spcPts val="0"/>
              </a:spcAft>
              <a:buFont typeface="Wingdings" pitchFamily="2" charset="2"/>
              <a:buChar char=""/>
              <a:tabLst>
                <a:tab pos="4857750" algn="l"/>
              </a:tabLst>
            </a:pPr>
            <a:r>
              <a:rPr lang="en-US" sz="2000" dirty="0">
                <a:effectLst/>
                <a:ea typeface="Calibri" panose="020F0502020204030204" pitchFamily="34" charset="0"/>
              </a:rPr>
              <a:t>Is there a need for continued private fundraising? </a:t>
            </a:r>
          </a:p>
          <a:p>
            <a:pPr marL="342900" marR="0" lvl="0" indent="-342900">
              <a:spcBef>
                <a:spcPts val="600"/>
              </a:spcBef>
              <a:spcAft>
                <a:spcPts val="0"/>
              </a:spcAft>
              <a:buFont typeface="Wingdings" pitchFamily="2" charset="2"/>
              <a:buChar char=""/>
              <a:tabLst>
                <a:tab pos="4857750" algn="l"/>
              </a:tabLst>
            </a:pPr>
            <a:r>
              <a:rPr lang="en-US" sz="2000" dirty="0">
                <a:ea typeface="Calibri" panose="020F0502020204030204" pitchFamily="34" charset="0"/>
              </a:rPr>
              <a:t>What </a:t>
            </a:r>
            <a:r>
              <a:rPr lang="en-US" sz="2000" dirty="0">
                <a:effectLst/>
                <a:ea typeface="Calibri" panose="020F0502020204030204" pitchFamily="34" charset="0"/>
              </a:rPr>
              <a:t>type of fundraising activities should be completed and by whom?</a:t>
            </a:r>
          </a:p>
          <a:p>
            <a:pPr marL="342900" marR="0" lvl="0" indent="-342900">
              <a:spcBef>
                <a:spcPts val="600"/>
              </a:spcBef>
              <a:spcAft>
                <a:spcPts val="600"/>
              </a:spcAft>
              <a:buFont typeface="Wingdings" pitchFamily="2" charset="2"/>
              <a:buChar char=""/>
              <a:tabLst>
                <a:tab pos="4857750" algn="l"/>
              </a:tabLst>
            </a:pPr>
            <a:r>
              <a:rPr lang="en-US" sz="2000" dirty="0">
                <a:effectLst/>
                <a:ea typeface="Calibri" panose="020F0502020204030204" pitchFamily="34" charset="0"/>
              </a:rPr>
              <a:t>How do we engage with partners who are interested in the OCRF? </a:t>
            </a:r>
          </a:p>
          <a:p>
            <a:pPr>
              <a:spcBef>
                <a:spcPts val="600"/>
              </a:spcBef>
            </a:pPr>
            <a:endParaRPr lang="en-US" sz="3200" dirty="0"/>
          </a:p>
        </p:txBody>
      </p:sp>
      <p:sp>
        <p:nvSpPr>
          <p:cNvPr id="4" name="Slide Number Placeholder 3">
            <a:extLst>
              <a:ext uri="{FF2B5EF4-FFF2-40B4-BE49-F238E27FC236}">
                <a16:creationId xmlns:a16="http://schemas.microsoft.com/office/drawing/2014/main" id="{F2371D9C-89D6-F008-2D43-7A902F059409}"/>
              </a:ext>
            </a:extLst>
          </p:cNvPr>
          <p:cNvSpPr>
            <a:spLocks noGrp="1"/>
          </p:cNvSpPr>
          <p:nvPr>
            <p:ph type="sldNum" sz="quarter" idx="12"/>
          </p:nvPr>
        </p:nvSpPr>
        <p:spPr/>
        <p:txBody>
          <a:bodyPr/>
          <a:lstStyle/>
          <a:p>
            <a:fld id="{EED42248-D582-45DA-BC26-F227E1A31D5B}" type="slidenum">
              <a:rPr lang="en-US" smtClean="0"/>
              <a:t>15</a:t>
            </a:fld>
            <a:endParaRPr lang="en-US" dirty="0"/>
          </a:p>
        </p:txBody>
      </p:sp>
    </p:spTree>
    <p:extLst>
      <p:ext uri="{BB962C8B-B14F-4D97-AF65-F5344CB8AC3E}">
        <p14:creationId xmlns:p14="http://schemas.microsoft.com/office/powerpoint/2010/main" val="23174422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CBC133A1-BFBD-5C27-B47C-FC8F18E9E415}"/>
              </a:ext>
            </a:extLst>
          </p:cNvPr>
          <p:cNvGraphicFramePr/>
          <p:nvPr>
            <p:extLst>
              <p:ext uri="{D42A27DB-BD31-4B8C-83A1-F6EECF244321}">
                <p14:modId xmlns:p14="http://schemas.microsoft.com/office/powerpoint/2010/main" val="3206788612"/>
              </p:ext>
            </p:extLst>
          </p:nvPr>
        </p:nvGraphicFramePr>
        <p:xfrm>
          <a:off x="274321" y="1851659"/>
          <a:ext cx="8460104" cy="45046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le 1">
            <a:extLst>
              <a:ext uri="{FF2B5EF4-FFF2-40B4-BE49-F238E27FC236}">
                <a16:creationId xmlns:a16="http://schemas.microsoft.com/office/drawing/2014/main" id="{6E4CC0DD-0962-C572-ABB6-0EE926F932EA}"/>
              </a:ext>
            </a:extLst>
          </p:cNvPr>
          <p:cNvSpPr>
            <a:spLocks noGrp="1"/>
          </p:cNvSpPr>
          <p:nvPr>
            <p:ph type="title"/>
          </p:nvPr>
        </p:nvSpPr>
        <p:spPr/>
        <p:txBody>
          <a:bodyPr/>
          <a:lstStyle/>
          <a:p>
            <a:r>
              <a:rPr lang="en-US" dirty="0">
                <a:solidFill>
                  <a:schemeClr val="bg1"/>
                </a:solidFill>
              </a:rPr>
              <a:t>Current State Analysis</a:t>
            </a:r>
          </a:p>
        </p:txBody>
      </p:sp>
      <p:sp>
        <p:nvSpPr>
          <p:cNvPr id="3" name="Content Placeholder 2">
            <a:extLst>
              <a:ext uri="{FF2B5EF4-FFF2-40B4-BE49-F238E27FC236}">
                <a16:creationId xmlns:a16="http://schemas.microsoft.com/office/drawing/2014/main" id="{879FE4FF-EC2B-9F40-76F4-9836AE0FCA5C}"/>
              </a:ext>
            </a:extLst>
          </p:cNvPr>
          <p:cNvSpPr>
            <a:spLocks noGrp="1"/>
          </p:cNvSpPr>
          <p:nvPr>
            <p:ph idx="1"/>
          </p:nvPr>
        </p:nvSpPr>
        <p:spPr>
          <a:xfrm>
            <a:off x="190501" y="2141536"/>
            <a:ext cx="6697980" cy="647384"/>
          </a:xfrm>
        </p:spPr>
        <p:txBody>
          <a:bodyPr>
            <a:normAutofit/>
          </a:bodyPr>
          <a:lstStyle/>
          <a:p>
            <a:pPr marL="0" indent="0">
              <a:buNone/>
            </a:pPr>
            <a:r>
              <a:rPr lang="en-US" dirty="0"/>
              <a:t>From SWOT/PEST, categories that emerged:</a:t>
            </a:r>
          </a:p>
        </p:txBody>
      </p:sp>
      <p:sp>
        <p:nvSpPr>
          <p:cNvPr id="4" name="Slide Number Placeholder 3">
            <a:extLst>
              <a:ext uri="{FF2B5EF4-FFF2-40B4-BE49-F238E27FC236}">
                <a16:creationId xmlns:a16="http://schemas.microsoft.com/office/drawing/2014/main" id="{EE53D123-E8E8-4ED8-260A-F509CB9D6DA5}"/>
              </a:ext>
            </a:extLst>
          </p:cNvPr>
          <p:cNvSpPr>
            <a:spLocks noGrp="1"/>
          </p:cNvSpPr>
          <p:nvPr>
            <p:ph type="sldNum" sz="quarter" idx="12"/>
          </p:nvPr>
        </p:nvSpPr>
        <p:spPr/>
        <p:txBody>
          <a:bodyPr/>
          <a:lstStyle/>
          <a:p>
            <a:fld id="{EED42248-D582-45DA-BC26-F227E1A31D5B}" type="slidenum">
              <a:rPr lang="en-US" smtClean="0"/>
              <a:t>16</a:t>
            </a:fld>
            <a:endParaRPr lang="en-US"/>
          </a:p>
        </p:txBody>
      </p:sp>
    </p:spTree>
    <p:extLst>
      <p:ext uri="{BB962C8B-B14F-4D97-AF65-F5344CB8AC3E}">
        <p14:creationId xmlns:p14="http://schemas.microsoft.com/office/powerpoint/2010/main" val="1556499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B3754-60EA-01D4-2CA9-780B8BB60409}"/>
              </a:ext>
            </a:extLst>
          </p:cNvPr>
          <p:cNvSpPr>
            <a:spLocks noGrp="1"/>
          </p:cNvSpPr>
          <p:nvPr>
            <p:ph type="title"/>
          </p:nvPr>
        </p:nvSpPr>
        <p:spPr/>
        <p:txBody>
          <a:bodyPr/>
          <a:lstStyle/>
          <a:p>
            <a:r>
              <a:rPr lang="en-US" dirty="0">
                <a:solidFill>
                  <a:schemeClr val="bg1"/>
                </a:solidFill>
              </a:rPr>
              <a:t>Today’s Goals</a:t>
            </a:r>
          </a:p>
        </p:txBody>
      </p:sp>
      <p:sp>
        <p:nvSpPr>
          <p:cNvPr id="3" name="Content Placeholder 2">
            <a:extLst>
              <a:ext uri="{FF2B5EF4-FFF2-40B4-BE49-F238E27FC236}">
                <a16:creationId xmlns:a16="http://schemas.microsoft.com/office/drawing/2014/main" id="{0B5F7B26-2CFE-B6F8-DC90-C791D0BB4C42}"/>
              </a:ext>
            </a:extLst>
          </p:cNvPr>
          <p:cNvSpPr>
            <a:spLocks noGrp="1"/>
          </p:cNvSpPr>
          <p:nvPr>
            <p:ph idx="1"/>
          </p:nvPr>
        </p:nvSpPr>
        <p:spPr>
          <a:xfrm>
            <a:off x="628650" y="2164292"/>
            <a:ext cx="2588683" cy="3457575"/>
          </a:xfrm>
        </p:spPr>
        <p:txBody>
          <a:bodyPr>
            <a:normAutofit/>
          </a:bodyPr>
          <a:lstStyle/>
          <a:p>
            <a:pPr marL="0" indent="0">
              <a:buNone/>
            </a:pPr>
            <a:r>
              <a:rPr lang="en-US" dirty="0"/>
              <a:t>Analysis Review</a:t>
            </a:r>
          </a:p>
          <a:p>
            <a:r>
              <a:rPr lang="en-US" dirty="0"/>
              <a:t>Review the Mural</a:t>
            </a:r>
          </a:p>
          <a:p>
            <a:r>
              <a:rPr lang="en-US" dirty="0"/>
              <a:t>Flag Items that are Unclear</a:t>
            </a:r>
          </a:p>
          <a:p>
            <a:r>
              <a:rPr lang="en-US" dirty="0"/>
              <a:t>Discussion to add clarity</a:t>
            </a:r>
          </a:p>
        </p:txBody>
      </p:sp>
      <p:sp>
        <p:nvSpPr>
          <p:cNvPr id="4" name="Slide Number Placeholder 3">
            <a:extLst>
              <a:ext uri="{FF2B5EF4-FFF2-40B4-BE49-F238E27FC236}">
                <a16:creationId xmlns:a16="http://schemas.microsoft.com/office/drawing/2014/main" id="{0438B6A3-B528-B2DA-DFBA-3F737641C537}"/>
              </a:ext>
            </a:extLst>
          </p:cNvPr>
          <p:cNvSpPr>
            <a:spLocks noGrp="1"/>
          </p:cNvSpPr>
          <p:nvPr>
            <p:ph type="sldNum" sz="quarter" idx="12"/>
          </p:nvPr>
        </p:nvSpPr>
        <p:spPr/>
        <p:txBody>
          <a:bodyPr/>
          <a:lstStyle/>
          <a:p>
            <a:fld id="{EED42248-D582-45DA-BC26-F227E1A31D5B}" type="slidenum">
              <a:rPr lang="en-US" smtClean="0"/>
              <a:t>17</a:t>
            </a:fld>
            <a:endParaRPr lang="en-US"/>
          </a:p>
        </p:txBody>
      </p:sp>
      <p:sp>
        <p:nvSpPr>
          <p:cNvPr id="5" name="Content Placeholder 2">
            <a:extLst>
              <a:ext uri="{FF2B5EF4-FFF2-40B4-BE49-F238E27FC236}">
                <a16:creationId xmlns:a16="http://schemas.microsoft.com/office/drawing/2014/main" id="{B8111AF6-F47C-8252-8981-E56934A896C6}"/>
              </a:ext>
            </a:extLst>
          </p:cNvPr>
          <p:cNvSpPr txBox="1">
            <a:spLocks/>
          </p:cNvSpPr>
          <p:nvPr/>
        </p:nvSpPr>
        <p:spPr>
          <a:xfrm>
            <a:off x="4267200" y="2164292"/>
            <a:ext cx="4248150" cy="345757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Focused Discussions: </a:t>
            </a:r>
          </a:p>
          <a:p>
            <a:r>
              <a:rPr lang="en-US" dirty="0"/>
              <a:t>Storytelling/Public Perception</a:t>
            </a:r>
          </a:p>
          <a:p>
            <a:r>
              <a:rPr lang="en-US" dirty="0"/>
              <a:t>Partnerships</a:t>
            </a:r>
          </a:p>
          <a:p>
            <a:r>
              <a:rPr lang="en-US" dirty="0"/>
              <a:t>Funding (if time allows)</a:t>
            </a:r>
          </a:p>
        </p:txBody>
      </p:sp>
    </p:spTree>
    <p:extLst>
      <p:ext uri="{BB962C8B-B14F-4D97-AF65-F5344CB8AC3E}">
        <p14:creationId xmlns:p14="http://schemas.microsoft.com/office/powerpoint/2010/main" val="612092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ssolv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ssolv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dissolv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5">
                                            <p:txEl>
                                              <p:pRg st="0" end="0"/>
                                            </p:txEl>
                                          </p:spTgt>
                                        </p:tgtEl>
                                        <p:attrNameLst>
                                          <p:attrName>style.visibility</p:attrName>
                                        </p:attrNameLst>
                                      </p:cBhvr>
                                      <p:to>
                                        <p:strVal val="visible"/>
                                      </p:to>
                                    </p:set>
                                    <p:animEffect transition="in" filter="dissolve">
                                      <p:cBhvr>
                                        <p:cTn id="27" dur="500"/>
                                        <p:tgtEl>
                                          <p:spTgt spid="5">
                                            <p:txEl>
                                              <p:pRg st="0" end="0"/>
                                            </p:txEl>
                                          </p:spTgt>
                                        </p:tgtEl>
                                      </p:cBhvr>
                                    </p:animEffect>
                                  </p:childTnLst>
                                </p:cTn>
                              </p:par>
                              <p:par>
                                <p:cTn id="28" presetID="9" presetClass="entr" presetSubtype="0" fill="hold" nodeType="withEffect">
                                  <p:stCondLst>
                                    <p:cond delay="0"/>
                                  </p:stCondLst>
                                  <p:childTnLst>
                                    <p:set>
                                      <p:cBhvr>
                                        <p:cTn id="29" dur="1" fill="hold">
                                          <p:stCondLst>
                                            <p:cond delay="0"/>
                                          </p:stCondLst>
                                        </p:cTn>
                                        <p:tgtEl>
                                          <p:spTgt spid="5">
                                            <p:txEl>
                                              <p:pRg st="1" end="1"/>
                                            </p:txEl>
                                          </p:spTgt>
                                        </p:tgtEl>
                                        <p:attrNameLst>
                                          <p:attrName>style.visibility</p:attrName>
                                        </p:attrNameLst>
                                      </p:cBhvr>
                                      <p:to>
                                        <p:strVal val="visible"/>
                                      </p:to>
                                    </p:set>
                                    <p:animEffect transition="in" filter="dissolve">
                                      <p:cBhvr>
                                        <p:cTn id="30" dur="500"/>
                                        <p:tgtEl>
                                          <p:spTgt spid="5">
                                            <p:txEl>
                                              <p:pRg st="1" end="1"/>
                                            </p:txEl>
                                          </p:spTgt>
                                        </p:tgtEl>
                                      </p:cBhvr>
                                    </p:animEffect>
                                  </p:childTnLst>
                                </p:cTn>
                              </p:par>
                              <p:par>
                                <p:cTn id="31" presetID="9" presetClass="entr" presetSubtype="0" fill="hold" nodeType="withEffect">
                                  <p:stCondLst>
                                    <p:cond delay="0"/>
                                  </p:stCondLst>
                                  <p:childTnLst>
                                    <p:set>
                                      <p:cBhvr>
                                        <p:cTn id="32" dur="1" fill="hold">
                                          <p:stCondLst>
                                            <p:cond delay="0"/>
                                          </p:stCondLst>
                                        </p:cTn>
                                        <p:tgtEl>
                                          <p:spTgt spid="5">
                                            <p:txEl>
                                              <p:pRg st="2" end="2"/>
                                            </p:txEl>
                                          </p:spTgt>
                                        </p:tgtEl>
                                        <p:attrNameLst>
                                          <p:attrName>style.visibility</p:attrName>
                                        </p:attrNameLst>
                                      </p:cBhvr>
                                      <p:to>
                                        <p:strVal val="visible"/>
                                      </p:to>
                                    </p:set>
                                    <p:animEffect transition="in" filter="dissolve">
                                      <p:cBhvr>
                                        <p:cTn id="33" dur="500"/>
                                        <p:tgtEl>
                                          <p:spTgt spid="5">
                                            <p:txEl>
                                              <p:pRg st="2" end="2"/>
                                            </p:txEl>
                                          </p:spTgt>
                                        </p:tgtEl>
                                      </p:cBhvr>
                                    </p:animEffect>
                                  </p:childTnLst>
                                </p:cTn>
                              </p:par>
                              <p:par>
                                <p:cTn id="34" presetID="9" presetClass="entr" presetSubtype="0" fill="hold" nodeType="withEffect">
                                  <p:stCondLst>
                                    <p:cond delay="0"/>
                                  </p:stCondLst>
                                  <p:childTnLst>
                                    <p:set>
                                      <p:cBhvr>
                                        <p:cTn id="35" dur="1" fill="hold">
                                          <p:stCondLst>
                                            <p:cond delay="0"/>
                                          </p:stCondLst>
                                        </p:cTn>
                                        <p:tgtEl>
                                          <p:spTgt spid="5">
                                            <p:txEl>
                                              <p:pRg st="3" end="3"/>
                                            </p:txEl>
                                          </p:spTgt>
                                        </p:tgtEl>
                                        <p:attrNameLst>
                                          <p:attrName>style.visibility</p:attrName>
                                        </p:attrNameLst>
                                      </p:cBhvr>
                                      <p:to>
                                        <p:strVal val="visible"/>
                                      </p:to>
                                    </p:set>
                                    <p:animEffect transition="in" filter="dissolve">
                                      <p:cBhvr>
                                        <p:cTn id="36" dur="500"/>
                                        <p:tgtEl>
                                          <p:spTgt spid="5">
                                            <p:txEl>
                                              <p:pRg st="3" end="3"/>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9" presetClass="entr" presetSubtype="0" fill="hold" grpId="1" nodeType="clickEffect">
                                  <p:stCondLst>
                                    <p:cond delay="0"/>
                                  </p:stCondLst>
                                  <p:childTnLst>
                                    <p:set>
                                      <p:cBhvr>
                                        <p:cTn id="40" dur="1" fill="hold">
                                          <p:stCondLst>
                                            <p:cond delay="0"/>
                                          </p:stCondLst>
                                        </p:cTn>
                                        <p:tgtEl>
                                          <p:spTgt spid="3">
                                            <p:txEl>
                                              <p:pRg st="0" end="0"/>
                                            </p:txEl>
                                          </p:spTgt>
                                        </p:tgtEl>
                                        <p:attrNameLst>
                                          <p:attrName>style.visibility</p:attrName>
                                        </p:attrNameLst>
                                      </p:cBhvr>
                                      <p:to>
                                        <p:strVal val="visible"/>
                                      </p:to>
                                    </p:set>
                                    <p:animEffect transition="in" filter="dissolve">
                                      <p:cBhvr>
                                        <p:cTn id="41" dur="500"/>
                                        <p:tgtEl>
                                          <p:spTgt spid="3">
                                            <p:txEl>
                                              <p:pRg st="0" end="0"/>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1" nodeType="clickEffect">
                                  <p:stCondLst>
                                    <p:cond delay="0"/>
                                  </p:stCondLst>
                                  <p:childTnLst>
                                    <p:set>
                                      <p:cBhvr>
                                        <p:cTn id="45" dur="1" fill="hold">
                                          <p:stCondLst>
                                            <p:cond delay="0"/>
                                          </p:stCondLst>
                                        </p:cTn>
                                        <p:tgtEl>
                                          <p:spTgt spid="3">
                                            <p:txEl>
                                              <p:pRg st="1" end="1"/>
                                            </p:txEl>
                                          </p:spTgt>
                                        </p:tgtEl>
                                        <p:attrNameLst>
                                          <p:attrName>style.visibility</p:attrName>
                                        </p:attrNameLst>
                                      </p:cBhvr>
                                      <p:to>
                                        <p:strVal val="visible"/>
                                      </p:to>
                                    </p:set>
                                    <p:animEffect transition="in" filter="dissolve">
                                      <p:cBhvr>
                                        <p:cTn id="46" dur="500"/>
                                        <p:tgtEl>
                                          <p:spTgt spid="3">
                                            <p:txEl>
                                              <p:pRg st="1" end="1"/>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1" nodeType="clickEffect">
                                  <p:stCondLst>
                                    <p:cond delay="0"/>
                                  </p:stCondLst>
                                  <p:childTnLst>
                                    <p:set>
                                      <p:cBhvr>
                                        <p:cTn id="50" dur="1" fill="hold">
                                          <p:stCondLst>
                                            <p:cond delay="0"/>
                                          </p:stCondLst>
                                        </p:cTn>
                                        <p:tgtEl>
                                          <p:spTgt spid="3">
                                            <p:txEl>
                                              <p:pRg st="2" end="2"/>
                                            </p:txEl>
                                          </p:spTgt>
                                        </p:tgtEl>
                                        <p:attrNameLst>
                                          <p:attrName>style.visibility</p:attrName>
                                        </p:attrNameLst>
                                      </p:cBhvr>
                                      <p:to>
                                        <p:strVal val="visible"/>
                                      </p:to>
                                    </p:set>
                                    <p:animEffect transition="in" filter="dissolve">
                                      <p:cBhvr>
                                        <p:cTn id="51" dur="500"/>
                                        <p:tgtEl>
                                          <p:spTgt spid="3">
                                            <p:txEl>
                                              <p:pRg st="2" end="2"/>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9" presetClass="entr" presetSubtype="0" fill="hold" grpId="1" nodeType="clickEffect">
                                  <p:stCondLst>
                                    <p:cond delay="0"/>
                                  </p:stCondLst>
                                  <p:childTnLst>
                                    <p:set>
                                      <p:cBhvr>
                                        <p:cTn id="55" dur="1" fill="hold">
                                          <p:stCondLst>
                                            <p:cond delay="0"/>
                                          </p:stCondLst>
                                        </p:cTn>
                                        <p:tgtEl>
                                          <p:spTgt spid="3">
                                            <p:txEl>
                                              <p:pRg st="3" end="3"/>
                                            </p:txEl>
                                          </p:spTgt>
                                        </p:tgtEl>
                                        <p:attrNameLst>
                                          <p:attrName>style.visibility</p:attrName>
                                        </p:attrNameLst>
                                      </p:cBhvr>
                                      <p:to>
                                        <p:strVal val="visible"/>
                                      </p:to>
                                    </p:set>
                                    <p:animEffect transition="in" filter="dissolve">
                                      <p:cBhvr>
                                        <p:cTn id="56" dur="500"/>
                                        <p:tgtEl>
                                          <p:spTgt spid="3">
                                            <p:txEl>
                                              <p:pRg st="3" end="3"/>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9" presetClass="entr" presetSubtype="0" fill="hold" grpId="0" nodeType="clickEffect">
                                  <p:stCondLst>
                                    <p:cond delay="0"/>
                                  </p:stCondLst>
                                  <p:childTnLst>
                                    <p:set>
                                      <p:cBhvr>
                                        <p:cTn id="60" dur="1" fill="hold">
                                          <p:stCondLst>
                                            <p:cond delay="0"/>
                                          </p:stCondLst>
                                        </p:cTn>
                                        <p:tgtEl>
                                          <p:spTgt spid="5">
                                            <p:txEl>
                                              <p:pRg st="0" end="0"/>
                                            </p:txEl>
                                          </p:spTgt>
                                        </p:tgtEl>
                                        <p:attrNameLst>
                                          <p:attrName>style.visibility</p:attrName>
                                        </p:attrNameLst>
                                      </p:cBhvr>
                                      <p:to>
                                        <p:strVal val="visible"/>
                                      </p:to>
                                    </p:set>
                                    <p:animEffect transition="in" filter="dissolve">
                                      <p:cBhvr>
                                        <p:cTn id="61" dur="500"/>
                                        <p:tgtEl>
                                          <p:spTgt spid="5">
                                            <p:txEl>
                                              <p:pRg st="0" end="0"/>
                                            </p:txEl>
                                          </p:spTgt>
                                        </p:tgtEl>
                                      </p:cBhvr>
                                    </p:animEffect>
                                  </p:childTnLst>
                                </p:cTn>
                              </p:par>
                              <p:par>
                                <p:cTn id="62" presetID="9" presetClass="entr" presetSubtype="0" fill="hold" grpId="0" nodeType="withEffect">
                                  <p:stCondLst>
                                    <p:cond delay="0"/>
                                  </p:stCondLst>
                                  <p:childTnLst>
                                    <p:set>
                                      <p:cBhvr>
                                        <p:cTn id="63" dur="1" fill="hold">
                                          <p:stCondLst>
                                            <p:cond delay="0"/>
                                          </p:stCondLst>
                                        </p:cTn>
                                        <p:tgtEl>
                                          <p:spTgt spid="5">
                                            <p:txEl>
                                              <p:pRg st="1" end="1"/>
                                            </p:txEl>
                                          </p:spTgt>
                                        </p:tgtEl>
                                        <p:attrNameLst>
                                          <p:attrName>style.visibility</p:attrName>
                                        </p:attrNameLst>
                                      </p:cBhvr>
                                      <p:to>
                                        <p:strVal val="visible"/>
                                      </p:to>
                                    </p:set>
                                    <p:animEffect transition="in" filter="dissolve">
                                      <p:cBhvr>
                                        <p:cTn id="64" dur="500"/>
                                        <p:tgtEl>
                                          <p:spTgt spid="5">
                                            <p:txEl>
                                              <p:pRg st="1" end="1"/>
                                            </p:txEl>
                                          </p:spTgt>
                                        </p:tgtEl>
                                      </p:cBhvr>
                                    </p:animEffect>
                                  </p:childTnLst>
                                </p:cTn>
                              </p:par>
                              <p:par>
                                <p:cTn id="65" presetID="9" presetClass="entr" presetSubtype="0" fill="hold" grpId="0" nodeType="withEffect">
                                  <p:stCondLst>
                                    <p:cond delay="0"/>
                                  </p:stCondLst>
                                  <p:childTnLst>
                                    <p:set>
                                      <p:cBhvr>
                                        <p:cTn id="66" dur="1" fill="hold">
                                          <p:stCondLst>
                                            <p:cond delay="0"/>
                                          </p:stCondLst>
                                        </p:cTn>
                                        <p:tgtEl>
                                          <p:spTgt spid="5">
                                            <p:txEl>
                                              <p:pRg st="2" end="2"/>
                                            </p:txEl>
                                          </p:spTgt>
                                        </p:tgtEl>
                                        <p:attrNameLst>
                                          <p:attrName>style.visibility</p:attrName>
                                        </p:attrNameLst>
                                      </p:cBhvr>
                                      <p:to>
                                        <p:strVal val="visible"/>
                                      </p:to>
                                    </p:set>
                                    <p:animEffect transition="in" filter="dissolve">
                                      <p:cBhvr>
                                        <p:cTn id="67" dur="500"/>
                                        <p:tgtEl>
                                          <p:spTgt spid="5">
                                            <p:txEl>
                                              <p:pRg st="2" end="2"/>
                                            </p:txEl>
                                          </p:spTgt>
                                        </p:tgtEl>
                                      </p:cBhvr>
                                    </p:animEffect>
                                  </p:childTnLst>
                                </p:cTn>
                              </p:par>
                              <p:par>
                                <p:cTn id="68" presetID="9" presetClass="entr" presetSubtype="0" fill="hold" grpId="0" nodeType="withEffect">
                                  <p:stCondLst>
                                    <p:cond delay="0"/>
                                  </p:stCondLst>
                                  <p:childTnLst>
                                    <p:set>
                                      <p:cBhvr>
                                        <p:cTn id="69" dur="1" fill="hold">
                                          <p:stCondLst>
                                            <p:cond delay="0"/>
                                          </p:stCondLst>
                                        </p:cTn>
                                        <p:tgtEl>
                                          <p:spTgt spid="5">
                                            <p:txEl>
                                              <p:pRg st="3" end="3"/>
                                            </p:txEl>
                                          </p:spTgt>
                                        </p:tgtEl>
                                        <p:attrNameLst>
                                          <p:attrName>style.visibility</p:attrName>
                                        </p:attrNameLst>
                                      </p:cBhvr>
                                      <p:to>
                                        <p:strVal val="visible"/>
                                      </p:to>
                                    </p:set>
                                    <p:animEffect transition="in" filter="dissolve">
                                      <p:cBhvr>
                                        <p:cTn id="70" dur="500"/>
                                        <p:tgtEl>
                                          <p:spTgt spid="5">
                                            <p:txEl>
                                              <p:pRg st="3" end="3"/>
                                            </p:txEl>
                                          </p:spTgt>
                                        </p:tgtEl>
                                      </p:cBhvr>
                                    </p:animEffect>
                                  </p:childTnLst>
                                </p:cTn>
                              </p:par>
                            </p:childTnLst>
                          </p:cTn>
                        </p:par>
                      </p:childTnLst>
                    </p:cTn>
                  </p:par>
                  <p:par>
                    <p:cTn id="71" fill="hold">
                      <p:stCondLst>
                        <p:cond delay="indefinite"/>
                      </p:stCondLst>
                      <p:childTnLst>
                        <p:par>
                          <p:cTn id="72" fill="hold">
                            <p:stCondLst>
                              <p:cond delay="0"/>
                            </p:stCondLst>
                            <p:childTnLst>
                              <p:par>
                                <p:cTn id="73" presetID="9" presetClass="entr" presetSubtype="0" fill="hold" grpId="1" nodeType="clickEffect">
                                  <p:stCondLst>
                                    <p:cond delay="0"/>
                                  </p:stCondLst>
                                  <p:childTnLst>
                                    <p:set>
                                      <p:cBhvr>
                                        <p:cTn id="74" dur="1" fill="hold">
                                          <p:stCondLst>
                                            <p:cond delay="0"/>
                                          </p:stCondLst>
                                        </p:cTn>
                                        <p:tgtEl>
                                          <p:spTgt spid="5">
                                            <p:txEl>
                                              <p:pRg st="0" end="0"/>
                                            </p:txEl>
                                          </p:spTgt>
                                        </p:tgtEl>
                                        <p:attrNameLst>
                                          <p:attrName>style.visibility</p:attrName>
                                        </p:attrNameLst>
                                      </p:cBhvr>
                                      <p:to>
                                        <p:strVal val="visible"/>
                                      </p:to>
                                    </p:set>
                                    <p:animEffect transition="in" filter="dissolve">
                                      <p:cBhvr>
                                        <p:cTn id="75" dur="500"/>
                                        <p:tgtEl>
                                          <p:spTgt spid="5">
                                            <p:txEl>
                                              <p:pRg st="0" end="0"/>
                                            </p:txEl>
                                          </p:spTgt>
                                        </p:tgtEl>
                                      </p:cBhvr>
                                    </p:animEffect>
                                  </p:childTnLst>
                                </p:cTn>
                              </p:par>
                              <p:par>
                                <p:cTn id="76" presetID="9" presetClass="entr" presetSubtype="0" fill="hold" grpId="1" nodeType="withEffect">
                                  <p:stCondLst>
                                    <p:cond delay="0"/>
                                  </p:stCondLst>
                                  <p:childTnLst>
                                    <p:set>
                                      <p:cBhvr>
                                        <p:cTn id="77" dur="1" fill="hold">
                                          <p:stCondLst>
                                            <p:cond delay="0"/>
                                          </p:stCondLst>
                                        </p:cTn>
                                        <p:tgtEl>
                                          <p:spTgt spid="5">
                                            <p:txEl>
                                              <p:pRg st="1" end="1"/>
                                            </p:txEl>
                                          </p:spTgt>
                                        </p:tgtEl>
                                        <p:attrNameLst>
                                          <p:attrName>style.visibility</p:attrName>
                                        </p:attrNameLst>
                                      </p:cBhvr>
                                      <p:to>
                                        <p:strVal val="visible"/>
                                      </p:to>
                                    </p:set>
                                    <p:animEffect transition="in" filter="dissolve">
                                      <p:cBhvr>
                                        <p:cTn id="78" dur="500"/>
                                        <p:tgtEl>
                                          <p:spTgt spid="5">
                                            <p:txEl>
                                              <p:pRg st="1" end="1"/>
                                            </p:txEl>
                                          </p:spTgt>
                                        </p:tgtEl>
                                      </p:cBhvr>
                                    </p:animEffect>
                                  </p:childTnLst>
                                </p:cTn>
                              </p:par>
                              <p:par>
                                <p:cTn id="79" presetID="9" presetClass="entr" presetSubtype="0" fill="hold" grpId="1" nodeType="withEffect">
                                  <p:stCondLst>
                                    <p:cond delay="0"/>
                                  </p:stCondLst>
                                  <p:childTnLst>
                                    <p:set>
                                      <p:cBhvr>
                                        <p:cTn id="80" dur="1" fill="hold">
                                          <p:stCondLst>
                                            <p:cond delay="0"/>
                                          </p:stCondLst>
                                        </p:cTn>
                                        <p:tgtEl>
                                          <p:spTgt spid="5">
                                            <p:txEl>
                                              <p:pRg st="2" end="2"/>
                                            </p:txEl>
                                          </p:spTgt>
                                        </p:tgtEl>
                                        <p:attrNameLst>
                                          <p:attrName>style.visibility</p:attrName>
                                        </p:attrNameLst>
                                      </p:cBhvr>
                                      <p:to>
                                        <p:strVal val="visible"/>
                                      </p:to>
                                    </p:set>
                                    <p:animEffect transition="in" filter="dissolve">
                                      <p:cBhvr>
                                        <p:cTn id="81" dur="500"/>
                                        <p:tgtEl>
                                          <p:spTgt spid="5">
                                            <p:txEl>
                                              <p:pRg st="2" end="2"/>
                                            </p:txEl>
                                          </p:spTgt>
                                        </p:tgtEl>
                                      </p:cBhvr>
                                    </p:animEffect>
                                  </p:childTnLst>
                                </p:cTn>
                              </p:par>
                              <p:par>
                                <p:cTn id="82" presetID="9" presetClass="entr" presetSubtype="0" fill="hold" grpId="1" nodeType="withEffect">
                                  <p:stCondLst>
                                    <p:cond delay="0"/>
                                  </p:stCondLst>
                                  <p:childTnLst>
                                    <p:set>
                                      <p:cBhvr>
                                        <p:cTn id="83" dur="1" fill="hold">
                                          <p:stCondLst>
                                            <p:cond delay="0"/>
                                          </p:stCondLst>
                                        </p:cTn>
                                        <p:tgtEl>
                                          <p:spTgt spid="5">
                                            <p:txEl>
                                              <p:pRg st="3" end="3"/>
                                            </p:txEl>
                                          </p:spTgt>
                                        </p:tgtEl>
                                        <p:attrNameLst>
                                          <p:attrName>style.visibility</p:attrName>
                                        </p:attrNameLst>
                                      </p:cBhvr>
                                      <p:to>
                                        <p:strVal val="visible"/>
                                      </p:to>
                                    </p:set>
                                    <p:animEffect transition="in" filter="dissolve">
                                      <p:cBhvr>
                                        <p:cTn id="84"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5" grpId="0" build="allAtOnce"/>
      <p:bldP spid="5" grpId="1" build="allAtOnce"/>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451FADA-9158-43A5-8E28-12DB0B4053F9}"/>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ED42248-D582-45DA-BC26-F227E1A31D5B}"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8EF4EFF2-02D5-46D2-AF17-E72C016D03BF}"/>
              </a:ext>
            </a:extLst>
          </p:cNvPr>
          <p:cNvSpPr txBox="1"/>
          <p:nvPr/>
        </p:nvSpPr>
        <p:spPr>
          <a:xfrm>
            <a:off x="838965" y="3203306"/>
            <a:ext cx="7018325"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Public Comment</a:t>
            </a:r>
          </a:p>
        </p:txBody>
      </p:sp>
      <p:sp>
        <p:nvSpPr>
          <p:cNvPr id="6" name="TextBox 5">
            <a:extLst>
              <a:ext uri="{FF2B5EF4-FFF2-40B4-BE49-F238E27FC236}">
                <a16:creationId xmlns:a16="http://schemas.microsoft.com/office/drawing/2014/main" id="{5FA232CB-64B9-4128-B4E3-3FDFDE12548F}"/>
              </a:ext>
            </a:extLst>
          </p:cNvPr>
          <p:cNvSpPr txBox="1"/>
          <p:nvPr/>
        </p:nvSpPr>
        <p:spPr>
          <a:xfrm>
            <a:off x="838965" y="2509876"/>
            <a:ext cx="4199566"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8:</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3652181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451FADA-9158-43A5-8E28-12DB0B4053F9}"/>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ED42248-D582-45DA-BC26-F227E1A31D5B}"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8EF4EFF2-02D5-46D2-AF17-E72C016D03BF}"/>
              </a:ext>
            </a:extLst>
          </p:cNvPr>
          <p:cNvSpPr txBox="1"/>
          <p:nvPr/>
        </p:nvSpPr>
        <p:spPr>
          <a:xfrm>
            <a:off x="838965" y="3203306"/>
            <a:ext cx="7018325"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Meeting Wrap-up</a:t>
            </a:r>
          </a:p>
        </p:txBody>
      </p:sp>
      <p:sp>
        <p:nvSpPr>
          <p:cNvPr id="6" name="TextBox 5">
            <a:extLst>
              <a:ext uri="{FF2B5EF4-FFF2-40B4-BE49-F238E27FC236}">
                <a16:creationId xmlns:a16="http://schemas.microsoft.com/office/drawing/2014/main" id="{5FA232CB-64B9-4128-B4E3-3FDFDE12548F}"/>
              </a:ext>
            </a:extLst>
          </p:cNvPr>
          <p:cNvSpPr txBox="1"/>
          <p:nvPr/>
        </p:nvSpPr>
        <p:spPr>
          <a:xfrm>
            <a:off x="838965" y="2509876"/>
            <a:ext cx="4199566"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9:</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673459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F4EFF2-02D5-46D2-AF17-E72C016D03BF}"/>
              </a:ext>
            </a:extLst>
          </p:cNvPr>
          <p:cNvSpPr txBox="1"/>
          <p:nvPr/>
        </p:nvSpPr>
        <p:spPr>
          <a:xfrm>
            <a:off x="838965" y="3203306"/>
            <a:ext cx="7018325" cy="892552"/>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Review and Approve Meeting Minutes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r>
              <a:rPr lang="en-US" sz="2000" i="1" dirty="0">
                <a:solidFill>
                  <a:srgbClr val="000000"/>
                </a:solidFill>
                <a:latin typeface="Calibri" panose="020F0502020204030204" pitchFamily="34" charset="0"/>
              </a:rPr>
              <a:t>September 11</a:t>
            </a:r>
            <a:r>
              <a:rPr kumimoji="0" lang="en-US" sz="2000" b="0" i="1" u="none" strike="noStrike" kern="1200" cap="none" spc="0" normalizeH="0" baseline="30000" noProof="0" dirty="0" err="1">
                <a:ln>
                  <a:noFill/>
                </a:ln>
                <a:solidFill>
                  <a:srgbClr val="000000"/>
                </a:solidFill>
                <a:effectLst/>
                <a:uLnTx/>
                <a:uFillTx/>
                <a:latin typeface="Calibri" panose="020F0502020204030204" pitchFamily="34" charset="0"/>
                <a:ea typeface="+mn-ea"/>
                <a:cs typeface="+mn-cs"/>
              </a:rPr>
              <a:t>th</a:t>
            </a:r>
            <a:r>
              <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2023)	</a:t>
            </a:r>
          </a:p>
        </p:txBody>
      </p:sp>
      <p:sp>
        <p:nvSpPr>
          <p:cNvPr id="6" name="TextBox 5">
            <a:extLst>
              <a:ext uri="{FF2B5EF4-FFF2-40B4-BE49-F238E27FC236}">
                <a16:creationId xmlns:a16="http://schemas.microsoft.com/office/drawing/2014/main" id="{5FA232CB-64B9-4128-B4E3-3FDFDE12548F}"/>
              </a:ext>
            </a:extLst>
          </p:cNvPr>
          <p:cNvSpPr txBox="1"/>
          <p:nvPr/>
        </p:nvSpPr>
        <p:spPr>
          <a:xfrm>
            <a:off x="838965" y="2509876"/>
            <a:ext cx="2875635"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1:</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3917126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812" y="106943"/>
            <a:ext cx="9553790" cy="1325563"/>
          </a:xfrm>
        </p:spPr>
        <p:txBody>
          <a:bodyPr/>
          <a:lstStyle/>
          <a:p>
            <a:r>
              <a:rPr lang="en-US" b="1" dirty="0">
                <a:solidFill>
                  <a:schemeClr val="bg1"/>
                </a:solidFill>
              </a:rPr>
              <a:t>Draft Motion Templates re: Minutes</a:t>
            </a:r>
          </a:p>
        </p:txBody>
      </p:sp>
      <p:sp>
        <p:nvSpPr>
          <p:cNvPr id="3" name="Content Placeholder 2"/>
          <p:cNvSpPr>
            <a:spLocks noGrp="1"/>
          </p:cNvSpPr>
          <p:nvPr>
            <p:ph idx="1"/>
          </p:nvPr>
        </p:nvSpPr>
        <p:spPr>
          <a:xfrm>
            <a:off x="416109" y="2109477"/>
            <a:ext cx="8311782" cy="3734977"/>
          </a:xfrm>
        </p:spPr>
        <p:txBody>
          <a:bodyPr/>
          <a:lstStyle/>
          <a:p>
            <a:pPr marL="0" indent="0">
              <a:buNone/>
            </a:pPr>
            <a:r>
              <a:rPr lang="en-US" dirty="0"/>
              <a:t>I move to approve the September 11</a:t>
            </a:r>
            <a:r>
              <a:rPr lang="en-US" baseline="30000" dirty="0"/>
              <a:t>th</a:t>
            </a:r>
            <a:r>
              <a:rPr lang="en-US" dirty="0"/>
              <a:t>, 2023 meeting minutes with the continued authority to correct spelling, grammar, and punctuation. </a:t>
            </a:r>
          </a:p>
          <a:p>
            <a:pPr marL="0" indent="0">
              <a:buNone/>
            </a:pPr>
            <a:endParaRPr lang="en-US" dirty="0"/>
          </a:p>
          <a:p>
            <a:pPr marL="0" indent="0">
              <a:buNone/>
            </a:pPr>
            <a:r>
              <a:rPr lang="en-US" dirty="0"/>
              <a:t>I move to approve the September 11</a:t>
            </a:r>
            <a:r>
              <a:rPr lang="en-US" baseline="30000" dirty="0"/>
              <a:t>th</a:t>
            </a:r>
            <a:r>
              <a:rPr lang="en-US" dirty="0"/>
              <a:t>, 2023 meeting minutes with the addition/correction/ deletion of ____ on page ___, line ____, and continued authority to correct spelling, grammar, and punctuation.</a:t>
            </a:r>
          </a:p>
        </p:txBody>
      </p:sp>
    </p:spTree>
    <p:extLst>
      <p:ext uri="{BB962C8B-B14F-4D97-AF65-F5344CB8AC3E}">
        <p14:creationId xmlns:p14="http://schemas.microsoft.com/office/powerpoint/2010/main" val="4241292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F4EFF2-02D5-46D2-AF17-E72C016D03BF}"/>
              </a:ext>
            </a:extLst>
          </p:cNvPr>
          <p:cNvSpPr txBox="1"/>
          <p:nvPr/>
        </p:nvSpPr>
        <p:spPr>
          <a:xfrm>
            <a:off x="921411" y="3094651"/>
            <a:ext cx="8032892" cy="954107"/>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Yu Mincho" panose="02020400000000000000" pitchFamily="18" charset="-128"/>
                <a:cs typeface="+mn-cs"/>
              </a:rPr>
              <a:t>Review </a:t>
            </a:r>
            <a:r>
              <a:rPr lang="en-US" sz="2800" b="1" dirty="0">
                <a:solidFill>
                  <a:prstClr val="black"/>
                </a:solidFill>
                <a:latin typeface="Calibri" panose="020F0502020204030204" pitchFamily="34" charset="0"/>
                <a:ea typeface="Yu Mincho" panose="02020400000000000000" pitchFamily="18" charset="-128"/>
              </a:rPr>
              <a:t>and Approve </a:t>
            </a:r>
            <a:r>
              <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Yu Mincho" panose="02020400000000000000" pitchFamily="18" charset="-128"/>
                <a:cs typeface="+mn-cs"/>
              </a:rPr>
              <a:t>OCRF Administrative </a:t>
            </a:r>
            <a:r>
              <a:rPr lang="en-US" sz="2800" b="1" dirty="0">
                <a:solidFill>
                  <a:prstClr val="black"/>
                </a:solidFill>
                <a:latin typeface="Calibri" panose="020F0502020204030204" pitchFamily="34" charset="0"/>
                <a:ea typeface="Yu Mincho" panose="02020400000000000000" pitchFamily="18" charset="-128"/>
              </a:rPr>
              <a:t>Rule Revisions</a:t>
            </a:r>
            <a:endParaRPr kumimoji="0" lang="en-US" sz="2800" b="1" i="1" u="none" strike="noStrike" kern="1200" cap="none" spc="0" normalizeH="0" baseline="0" noProof="0" dirty="0">
              <a:ln>
                <a:noFill/>
              </a:ln>
              <a:solidFill>
                <a:srgbClr val="000000"/>
              </a:solidFill>
              <a:effectLst/>
              <a:uLnTx/>
              <a:uFillTx/>
              <a:latin typeface="Calibri" panose="020F0502020204030204" pitchFamily="34" charset="0"/>
              <a:ea typeface="Yu Mincho" panose="02020400000000000000" pitchFamily="18" charset="-128"/>
              <a:cs typeface="+mn-cs"/>
            </a:endParaRPr>
          </a:p>
        </p:txBody>
      </p:sp>
      <p:sp>
        <p:nvSpPr>
          <p:cNvPr id="6" name="TextBox 5">
            <a:extLst>
              <a:ext uri="{FF2B5EF4-FFF2-40B4-BE49-F238E27FC236}">
                <a16:creationId xmlns:a16="http://schemas.microsoft.com/office/drawing/2014/main" id="{5FA232CB-64B9-4128-B4E3-3FDFDE12548F}"/>
              </a:ext>
            </a:extLst>
          </p:cNvPr>
          <p:cNvSpPr txBox="1"/>
          <p:nvPr/>
        </p:nvSpPr>
        <p:spPr>
          <a:xfrm>
            <a:off x="838965" y="2509876"/>
            <a:ext cx="2875635"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2:</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1911118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895" y="0"/>
            <a:ext cx="9553790" cy="1325563"/>
          </a:xfrm>
        </p:spPr>
        <p:txBody>
          <a:bodyPr/>
          <a:lstStyle/>
          <a:p>
            <a:r>
              <a:rPr lang="en-US" b="1" dirty="0">
                <a:solidFill>
                  <a:schemeClr val="bg1"/>
                </a:solidFill>
              </a:rPr>
              <a:t>Draft Motion: Administrative Rule Revision</a:t>
            </a:r>
          </a:p>
        </p:txBody>
      </p:sp>
      <p:sp>
        <p:nvSpPr>
          <p:cNvPr id="3" name="Content Placeholder 2"/>
          <p:cNvSpPr>
            <a:spLocks noGrp="1"/>
          </p:cNvSpPr>
          <p:nvPr>
            <p:ph idx="1"/>
          </p:nvPr>
        </p:nvSpPr>
        <p:spPr>
          <a:xfrm>
            <a:off x="416109" y="2109477"/>
            <a:ext cx="8311782" cy="3734977"/>
          </a:xfrm>
        </p:spPr>
        <p:txBody>
          <a:bodyPr/>
          <a:lstStyle/>
          <a:p>
            <a:pPr marL="0" indent="0">
              <a:buNone/>
            </a:pPr>
            <a:r>
              <a:rPr lang="en-US" dirty="0"/>
              <a:t>I move to approve the 2023 OCRF Administrative Rule revisions, with the continued authority to correct spelling, grammar, and punctuation.</a:t>
            </a:r>
          </a:p>
          <a:p>
            <a:pPr marL="0" indent="0">
              <a:buNone/>
            </a:pPr>
            <a:endParaRPr lang="en-US" dirty="0"/>
          </a:p>
          <a:p>
            <a:pPr marL="0" indent="0">
              <a:buNone/>
            </a:pPr>
            <a:r>
              <a:rPr lang="en-US" dirty="0"/>
              <a:t>I move to approve the 2023 OCRF Administrative Rule revisions, with the addition/correction/ deletion of ____ on page ___, line ____, section____, and continued authority to correct spelling, grammar, and punctuation.</a:t>
            </a:r>
          </a:p>
        </p:txBody>
      </p:sp>
    </p:spTree>
    <p:extLst>
      <p:ext uri="{BB962C8B-B14F-4D97-AF65-F5344CB8AC3E}">
        <p14:creationId xmlns:p14="http://schemas.microsoft.com/office/powerpoint/2010/main" val="2760072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F4EFF2-02D5-46D2-AF17-E72C016D03BF}"/>
              </a:ext>
            </a:extLst>
          </p:cNvPr>
          <p:cNvSpPr txBox="1"/>
          <p:nvPr/>
        </p:nvSpPr>
        <p:spPr>
          <a:xfrm>
            <a:off x="921411" y="3094651"/>
            <a:ext cx="8032892" cy="224676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alibri" panose="020F0502020204030204" pitchFamily="34" charset="0"/>
                <a:ea typeface="Yu Mincho" panose="02020400000000000000" pitchFamily="18" charset="-128"/>
              </a:rPr>
              <a:t>OCRF Project Presentation: “Assessing</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alibri" panose="020F0502020204030204" pitchFamily="34" charset="0"/>
                <a:ea typeface="Yu Mincho" panose="02020400000000000000" pitchFamily="18" charset="-128"/>
              </a:rPr>
              <a:t>Shark Presence in Potential Sea Otter</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alibri" panose="020F0502020204030204" pitchFamily="34" charset="0"/>
                <a:ea typeface="Yu Mincho" panose="02020400000000000000" pitchFamily="18" charset="-128"/>
              </a:rPr>
              <a:t>Reintroduction Areas in Oregon”  </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2800" b="1" dirty="0">
              <a:solidFill>
                <a:prstClr val="black"/>
              </a:solidFill>
              <a:latin typeface="Calibri" panose="020F0502020204030204" pitchFamily="34" charset="0"/>
              <a:ea typeface="Yu Mincho" panose="02020400000000000000" pitchFamily="18"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en-US" sz="2800" b="1" dirty="0" err="1">
                <a:solidFill>
                  <a:prstClr val="black"/>
                </a:solidFill>
                <a:latin typeface="Calibri" panose="020F0502020204030204" pitchFamily="34" charset="0"/>
                <a:ea typeface="Yu Mincho" panose="02020400000000000000" pitchFamily="18" charset="-128"/>
              </a:rPr>
              <a:t>Elakha</a:t>
            </a:r>
            <a:r>
              <a:rPr lang="en-US" sz="2800" b="1" dirty="0">
                <a:solidFill>
                  <a:prstClr val="black"/>
                </a:solidFill>
                <a:latin typeface="Calibri" panose="020F0502020204030204" pitchFamily="34" charset="0"/>
                <a:ea typeface="Yu Mincho" panose="02020400000000000000" pitchFamily="18" charset="-128"/>
              </a:rPr>
              <a:t> Alliance</a:t>
            </a:r>
            <a:endParaRPr kumimoji="0" lang="en-US" sz="2800" b="1" i="1" u="none" strike="noStrike" kern="1200" cap="none" spc="0" normalizeH="0" baseline="0" noProof="0" dirty="0">
              <a:ln>
                <a:noFill/>
              </a:ln>
              <a:solidFill>
                <a:srgbClr val="000000"/>
              </a:solidFill>
              <a:effectLst/>
              <a:uLnTx/>
              <a:uFillTx/>
              <a:latin typeface="Calibri" panose="020F0502020204030204" pitchFamily="34" charset="0"/>
              <a:ea typeface="Yu Mincho" panose="02020400000000000000" pitchFamily="18" charset="-128"/>
              <a:cs typeface="+mn-cs"/>
            </a:endParaRPr>
          </a:p>
        </p:txBody>
      </p:sp>
      <p:sp>
        <p:nvSpPr>
          <p:cNvPr id="6" name="TextBox 5">
            <a:extLst>
              <a:ext uri="{FF2B5EF4-FFF2-40B4-BE49-F238E27FC236}">
                <a16:creationId xmlns:a16="http://schemas.microsoft.com/office/drawing/2014/main" id="{5FA232CB-64B9-4128-B4E3-3FDFDE12548F}"/>
              </a:ext>
            </a:extLst>
          </p:cNvPr>
          <p:cNvSpPr txBox="1"/>
          <p:nvPr/>
        </p:nvSpPr>
        <p:spPr>
          <a:xfrm>
            <a:off x="838965" y="2509876"/>
            <a:ext cx="2875635"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3:</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4489126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F4EFF2-02D5-46D2-AF17-E72C016D03BF}"/>
              </a:ext>
            </a:extLst>
          </p:cNvPr>
          <p:cNvSpPr txBox="1"/>
          <p:nvPr/>
        </p:nvSpPr>
        <p:spPr>
          <a:xfrm>
            <a:off x="921411" y="3094651"/>
            <a:ext cx="8032892" cy="138499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alibri" panose="020F0502020204030204" pitchFamily="34" charset="0"/>
                <a:ea typeface="Yu Mincho" panose="02020400000000000000" pitchFamily="18" charset="-128"/>
              </a:rPr>
              <a:t>OCRF Project Presentation: “</a:t>
            </a:r>
            <a:r>
              <a:rPr lang="en-US" sz="2800" b="1" dirty="0" err="1">
                <a:solidFill>
                  <a:prstClr val="black"/>
                </a:solidFill>
                <a:latin typeface="Calibri" panose="020F0502020204030204" pitchFamily="34" charset="0"/>
                <a:ea typeface="Yu Mincho" panose="02020400000000000000" pitchFamily="18" charset="-128"/>
              </a:rPr>
              <a:t>Whychus</a:t>
            </a:r>
            <a:r>
              <a:rPr lang="en-US" sz="2800" b="1" dirty="0">
                <a:solidFill>
                  <a:prstClr val="black"/>
                </a:solidFill>
                <a:latin typeface="Calibri" panose="020F0502020204030204" pitchFamily="34" charset="0"/>
                <a:ea typeface="Yu Mincho" panose="02020400000000000000" pitchFamily="18" charset="-128"/>
              </a:rPr>
              <a:t> Creek Stewardship Program”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1" u="none" strike="noStrike" kern="1200" cap="none" spc="0" normalizeH="0" baseline="0" noProof="0" dirty="0" err="1">
                <a:ln>
                  <a:noFill/>
                </a:ln>
                <a:solidFill>
                  <a:prstClr val="black"/>
                </a:solidFill>
                <a:effectLst/>
                <a:uLnTx/>
                <a:uFillTx/>
                <a:latin typeface="Calibri" panose="020F0502020204030204" pitchFamily="34" charset="0"/>
                <a:ea typeface="Yu Mincho" panose="02020400000000000000" pitchFamily="18" charset="-128"/>
                <a:cs typeface="+mn-cs"/>
              </a:rPr>
              <a:t>Kolleen</a:t>
            </a:r>
            <a:r>
              <a:rPr kumimoji="0" lang="en-US" sz="2800" b="1" i="1" u="none" strike="noStrike" kern="1200" cap="none" spc="0" normalizeH="0" baseline="0" noProof="0" dirty="0">
                <a:ln>
                  <a:noFill/>
                </a:ln>
                <a:solidFill>
                  <a:prstClr val="black"/>
                </a:solidFill>
                <a:effectLst/>
                <a:uLnTx/>
                <a:uFillTx/>
                <a:latin typeface="Calibri" panose="020F0502020204030204" pitchFamily="34" charset="0"/>
                <a:ea typeface="Yu Mincho" panose="02020400000000000000" pitchFamily="18" charset="-128"/>
                <a:cs typeface="+mn-cs"/>
              </a:rPr>
              <a:t> Miller, Upper Deschutes Watershed Council</a:t>
            </a:r>
            <a:endParaRPr kumimoji="0" lang="en-US" sz="2800" b="1" i="1" u="none" strike="noStrike" kern="1200" cap="none" spc="0" normalizeH="0" baseline="0" noProof="0" dirty="0">
              <a:ln>
                <a:noFill/>
              </a:ln>
              <a:solidFill>
                <a:srgbClr val="000000"/>
              </a:solidFill>
              <a:effectLst/>
              <a:uLnTx/>
              <a:uFillTx/>
              <a:latin typeface="Calibri" panose="020F0502020204030204" pitchFamily="34" charset="0"/>
              <a:ea typeface="Yu Mincho" panose="02020400000000000000" pitchFamily="18" charset="-128"/>
              <a:cs typeface="+mn-cs"/>
            </a:endParaRPr>
          </a:p>
        </p:txBody>
      </p:sp>
      <p:sp>
        <p:nvSpPr>
          <p:cNvPr id="6" name="TextBox 5">
            <a:extLst>
              <a:ext uri="{FF2B5EF4-FFF2-40B4-BE49-F238E27FC236}">
                <a16:creationId xmlns:a16="http://schemas.microsoft.com/office/drawing/2014/main" id="{5FA232CB-64B9-4128-B4E3-3FDFDE12548F}"/>
              </a:ext>
            </a:extLst>
          </p:cNvPr>
          <p:cNvSpPr txBox="1"/>
          <p:nvPr/>
        </p:nvSpPr>
        <p:spPr>
          <a:xfrm>
            <a:off x="838965" y="2509876"/>
            <a:ext cx="2875635"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4:</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404414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451FADA-9158-43A5-8E28-12DB0B4053F9}"/>
              </a:ext>
            </a:extLst>
          </p:cNvPr>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ED42248-D582-45DA-BC26-F227E1A31D5B}" type="slidenum">
              <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8EF4EFF2-02D5-46D2-AF17-E72C016D03BF}"/>
              </a:ext>
            </a:extLst>
          </p:cNvPr>
          <p:cNvSpPr txBox="1"/>
          <p:nvPr/>
        </p:nvSpPr>
        <p:spPr>
          <a:xfrm>
            <a:off x="870067" y="3094651"/>
            <a:ext cx="7018325" cy="132343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1"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Break</a:t>
            </a:r>
          </a:p>
          <a:p>
            <a:pPr marL="0" marR="0" lvl="0" indent="0" algn="l" defTabSz="457200" rtl="0" eaLnBrk="1" fontAlgn="auto" latinLnBrk="0" hangingPunct="1">
              <a:lnSpc>
                <a:spcPct val="100000"/>
              </a:lnSpc>
              <a:spcBef>
                <a:spcPts val="0"/>
              </a:spcBef>
              <a:spcAft>
                <a:spcPts val="0"/>
              </a:spcAft>
              <a:buClrTx/>
              <a:buSzTx/>
              <a:buFontTx/>
              <a:buNone/>
              <a:tabLst/>
              <a:defRPr/>
            </a:pPr>
            <a:endParaRPr lang="en-US" sz="3200" b="1" i="1" dirty="0">
              <a:solidFill>
                <a:srgbClr val="000000"/>
              </a:solidFill>
              <a:latin typeface="Calibri" panose="020F0502020204030204" pitchFamily="34"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(Please be back in 5min)</a:t>
            </a:r>
          </a:p>
        </p:txBody>
      </p:sp>
      <p:sp>
        <p:nvSpPr>
          <p:cNvPr id="6" name="TextBox 5">
            <a:extLst>
              <a:ext uri="{FF2B5EF4-FFF2-40B4-BE49-F238E27FC236}">
                <a16:creationId xmlns:a16="http://schemas.microsoft.com/office/drawing/2014/main" id="{5FA232CB-64B9-4128-B4E3-3FDFDE12548F}"/>
              </a:ext>
            </a:extLst>
          </p:cNvPr>
          <p:cNvSpPr txBox="1"/>
          <p:nvPr/>
        </p:nvSpPr>
        <p:spPr>
          <a:xfrm>
            <a:off x="838965" y="2509876"/>
            <a:ext cx="4199566"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5 :</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646358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F4EFF2-02D5-46D2-AF17-E72C016D03BF}"/>
              </a:ext>
            </a:extLst>
          </p:cNvPr>
          <p:cNvSpPr txBox="1"/>
          <p:nvPr/>
        </p:nvSpPr>
        <p:spPr>
          <a:xfrm>
            <a:off x="921411" y="3094651"/>
            <a:ext cx="8032892"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2800" b="1" dirty="0">
                <a:solidFill>
                  <a:prstClr val="black"/>
                </a:solidFill>
                <a:latin typeface="Calibri" panose="020F0502020204030204" pitchFamily="34" charset="0"/>
                <a:ea typeface="Yu Mincho" panose="02020400000000000000" pitchFamily="18" charset="-128"/>
              </a:rPr>
              <a:t>Stakeholder Outreach</a:t>
            </a:r>
            <a:endParaRPr kumimoji="0" lang="en-US" sz="2800" b="1" i="1" u="none" strike="noStrike" kern="1200" cap="none" spc="0" normalizeH="0" baseline="0" noProof="0" dirty="0">
              <a:ln>
                <a:noFill/>
              </a:ln>
              <a:solidFill>
                <a:srgbClr val="000000"/>
              </a:solidFill>
              <a:effectLst/>
              <a:uLnTx/>
              <a:uFillTx/>
              <a:latin typeface="Calibri" panose="020F0502020204030204" pitchFamily="34" charset="0"/>
              <a:ea typeface="Yu Mincho" panose="02020400000000000000" pitchFamily="18" charset="-128"/>
              <a:cs typeface="+mn-cs"/>
            </a:endParaRPr>
          </a:p>
        </p:txBody>
      </p:sp>
      <p:sp>
        <p:nvSpPr>
          <p:cNvPr id="6" name="TextBox 5">
            <a:extLst>
              <a:ext uri="{FF2B5EF4-FFF2-40B4-BE49-F238E27FC236}">
                <a16:creationId xmlns:a16="http://schemas.microsoft.com/office/drawing/2014/main" id="{5FA232CB-64B9-4128-B4E3-3FDFDE12548F}"/>
              </a:ext>
            </a:extLst>
          </p:cNvPr>
          <p:cNvSpPr txBox="1"/>
          <p:nvPr/>
        </p:nvSpPr>
        <p:spPr>
          <a:xfrm>
            <a:off x="838965" y="2509876"/>
            <a:ext cx="2875635" cy="584775"/>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 </a:t>
            </a:r>
            <a:r>
              <a:rPr kumimoji="0" lang="en-US" sz="3200" b="1"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rPr>
              <a:t>Agenda Item 6:</a:t>
            </a:r>
            <a:endParaRPr kumimoji="0" lang="en-US" sz="3200" b="0" i="1" u="none" strike="noStrike" kern="1200" cap="none" spc="0" normalizeH="0" baseline="0" noProof="0" dirty="0">
              <a:ln>
                <a:noFill/>
              </a:ln>
              <a:solidFill>
                <a:prstClr val="white">
                  <a:lumMod val="50000"/>
                </a:prstClr>
              </a:solidFill>
              <a:effectLst/>
              <a:uLnTx/>
              <a:uFillTx/>
              <a:latin typeface="Calibri" panose="020F0502020204030204" pitchFamily="34" charset="0"/>
              <a:ea typeface="+mn-ea"/>
              <a:cs typeface="+mn-cs"/>
            </a:endParaRPr>
          </a:p>
        </p:txBody>
      </p:sp>
    </p:spTree>
    <p:extLst>
      <p:ext uri="{BB962C8B-B14F-4D97-AF65-F5344CB8AC3E}">
        <p14:creationId xmlns:p14="http://schemas.microsoft.com/office/powerpoint/2010/main" val="2831955996"/>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7882</TotalTime>
  <Words>948</Words>
  <Application>Microsoft Macintosh PowerPoint</Application>
  <PresentationFormat>On-screen Show (4:3)</PresentationFormat>
  <Paragraphs>117</Paragraphs>
  <Slides>19</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Wingdings</vt:lpstr>
      <vt:lpstr>1_Office Theme</vt:lpstr>
      <vt:lpstr>PowerPoint Presentation</vt:lpstr>
      <vt:lpstr>PowerPoint Presentation</vt:lpstr>
      <vt:lpstr>Draft Motion Templates re: Minutes</vt:lpstr>
      <vt:lpstr>PowerPoint Presentation</vt:lpstr>
      <vt:lpstr>Draft Motion: Administrative Rule Revision</vt:lpstr>
      <vt:lpstr>PowerPoint Presentation</vt:lpstr>
      <vt:lpstr>PowerPoint Presentation</vt:lpstr>
      <vt:lpstr>PowerPoint Presentation</vt:lpstr>
      <vt:lpstr>PowerPoint Presentation</vt:lpstr>
      <vt:lpstr>Outreach Themes:  Part 1</vt:lpstr>
      <vt:lpstr>Purpose and Work To-Date</vt:lpstr>
      <vt:lpstr>Opportunities</vt:lpstr>
      <vt:lpstr>Application Process &amp; Decisions</vt:lpstr>
      <vt:lpstr>PowerPoint Presentation</vt:lpstr>
      <vt:lpstr>Key Questions to be Answered</vt:lpstr>
      <vt:lpstr>Current State Analysis</vt:lpstr>
      <vt:lpstr>Today’s Goals</vt:lpstr>
      <vt:lpstr>PowerPoint Presentation</vt:lpstr>
      <vt:lpstr>PowerPoint Presentation</vt:lpstr>
    </vt:vector>
  </TitlesOfParts>
  <Company>Oregon Department of Fish and Wildlife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REGULAWHITEFIELD Charlotte M * ODFW</dc:creator>
  <cp:lastModifiedBy>Cheralynn Abbott</cp:lastModifiedBy>
  <cp:revision>182</cp:revision>
  <dcterms:created xsi:type="dcterms:W3CDTF">2022-11-18T19:44:49Z</dcterms:created>
  <dcterms:modified xsi:type="dcterms:W3CDTF">2023-10-02T16:49:51Z</dcterms:modified>
</cp:coreProperties>
</file>